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4"/>
  </p:sldMasterIdLst>
  <p:sldIdLst>
    <p:sldId id="256" r:id="rId5"/>
    <p:sldId id="337" r:id="rId6"/>
    <p:sldId id="347" r:id="rId7"/>
    <p:sldId id="343" r:id="rId8"/>
    <p:sldId id="341" r:id="rId9"/>
    <p:sldId id="303" r:id="rId10"/>
    <p:sldId id="304" r:id="rId11"/>
    <p:sldId id="290" r:id="rId12"/>
    <p:sldId id="322" r:id="rId13"/>
    <p:sldId id="323" r:id="rId14"/>
    <p:sldId id="324" r:id="rId15"/>
    <p:sldId id="325" r:id="rId16"/>
    <p:sldId id="331" r:id="rId17"/>
    <p:sldId id="326" r:id="rId18"/>
    <p:sldId id="332" r:id="rId19"/>
    <p:sldId id="333" r:id="rId20"/>
    <p:sldId id="327" r:id="rId21"/>
    <p:sldId id="334" r:id="rId22"/>
    <p:sldId id="328" r:id="rId23"/>
    <p:sldId id="335" r:id="rId24"/>
    <p:sldId id="336" r:id="rId25"/>
    <p:sldId id="329" r:id="rId26"/>
    <p:sldId id="330" r:id="rId27"/>
    <p:sldId id="345" r:id="rId28"/>
    <p:sldId id="340" r:id="rId29"/>
    <p:sldId id="344" r:id="rId30"/>
    <p:sldId id="26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e Brandon" initials="JB" lastIdx="10" clrIdx="0">
    <p:extLst>
      <p:ext uri="{19B8F6BF-5375-455C-9EA6-DF929625EA0E}">
        <p15:presenceInfo xmlns:p15="http://schemas.microsoft.com/office/powerpoint/2012/main" userId="Jamie Brandon" providerId="None"/>
      </p:ext>
    </p:extLst>
  </p:cmAuthor>
  <p:cmAuthor id="2" name="Jenna Conway" initials="JC" lastIdx="10" clrIdx="1">
    <p:extLst>
      <p:ext uri="{19B8F6BF-5375-455C-9EA6-DF929625EA0E}">
        <p15:presenceInfo xmlns:p15="http://schemas.microsoft.com/office/powerpoint/2012/main" userId="Jenna Conw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660"/>
  </p:normalViewPr>
  <p:slideViewPr>
    <p:cSldViewPr snapToGrid="0">
      <p:cViewPr varScale="1">
        <p:scale>
          <a:sx n="67" d="100"/>
          <a:sy n="67" d="100"/>
        </p:scale>
        <p:origin x="6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184682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285791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4201335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074400" cy="990600"/>
          </a:xfrm>
        </p:spPr>
        <p:txBody>
          <a:bodyPr>
            <a:normAutofit/>
          </a:bodyPr>
          <a:lstStyle>
            <a:lvl1pPr>
              <a:defRPr sz="2800" spc="0">
                <a:solidFill>
                  <a:schemeClr val="accent5">
                    <a:lumMod val="75000"/>
                  </a:schemeClr>
                </a:solidFill>
                <a:latin typeface="Open Sans Light" pitchFamily="34" charset="0"/>
                <a:ea typeface="Open Sans Light" pitchFamily="34" charset="0"/>
                <a:cs typeface="Open Sans Light" pitchFamily="34" charset="0"/>
              </a:defRPr>
            </a:lvl1pPr>
          </a:lstStyle>
          <a:p>
            <a:r>
              <a:rPr lang="en-US" dirty="0"/>
              <a:t>Click to edit Master title style</a:t>
            </a:r>
          </a:p>
        </p:txBody>
      </p:sp>
      <p:sp>
        <p:nvSpPr>
          <p:cNvPr id="3" name="Content Placeholder 2"/>
          <p:cNvSpPr>
            <a:spLocks noGrp="1"/>
          </p:cNvSpPr>
          <p:nvPr>
            <p:ph idx="1"/>
          </p:nvPr>
        </p:nvSpPr>
        <p:spPr>
          <a:xfrm>
            <a:off x="609600" y="1981200"/>
            <a:ext cx="10972800" cy="4332514"/>
          </a:xfrm>
        </p:spPr>
        <p:txBody>
          <a:bodyPr>
            <a:normAutofit/>
          </a:bodyPr>
          <a:lstStyle>
            <a:lvl1pPr>
              <a:defRPr sz="2000">
                <a:solidFill>
                  <a:srgbClr val="666666"/>
                </a:solidFill>
                <a:latin typeface="Open Sans" pitchFamily="34" charset="0"/>
                <a:ea typeface="Open Sans" pitchFamily="34" charset="0"/>
                <a:cs typeface="Open Sans" pitchFamily="34" charset="0"/>
              </a:defRPr>
            </a:lvl1pPr>
            <a:lvl2pPr marL="342900" indent="-137160">
              <a:buFont typeface="Courier New" panose="02070309020205020404" pitchFamily="49" charset="0"/>
              <a:buChar char="o"/>
              <a:defRPr sz="2000">
                <a:solidFill>
                  <a:srgbClr val="666666"/>
                </a:solidFill>
                <a:latin typeface="Open Sans" pitchFamily="34" charset="0"/>
                <a:ea typeface="Open Sans" pitchFamily="34" charset="0"/>
                <a:cs typeface="Open Sans" pitchFamily="34" charset="0"/>
              </a:defRPr>
            </a:lvl2pPr>
            <a:lvl3pPr marL="548640" indent="-137160">
              <a:buFont typeface="Wingdings" panose="05000000000000000000" pitchFamily="2" charset="2"/>
              <a:buChar char="§"/>
              <a:defRPr sz="2000">
                <a:solidFill>
                  <a:srgbClr val="666666"/>
                </a:solidFill>
                <a:latin typeface="Open Sans" pitchFamily="34" charset="0"/>
                <a:ea typeface="Open Sans" pitchFamily="34" charset="0"/>
                <a:cs typeface="Open Sans" pitchFamily="34" charset="0"/>
              </a:defRPr>
            </a:lvl3pPr>
            <a:lvl4pPr>
              <a:defRPr sz="2000">
                <a:solidFill>
                  <a:srgbClr val="666666"/>
                </a:solidFill>
                <a:latin typeface="Open Sans" pitchFamily="34" charset="0"/>
                <a:ea typeface="Open Sans" pitchFamily="34" charset="0"/>
                <a:cs typeface="Open Sans" pitchFamily="34" charset="0"/>
              </a:defRPr>
            </a:lvl4pPr>
            <a:lvl5pPr>
              <a:defRPr sz="2000">
                <a:solidFill>
                  <a:srgbClr val="666666"/>
                </a:solidFill>
                <a:latin typeface="Open Sans" pitchFamily="34" charset="0"/>
                <a:ea typeface="Open Sans" pitchFamily="34" charset="0"/>
                <a:cs typeface="Open San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711200" y="914400"/>
            <a:ext cx="10972800" cy="0"/>
          </a:xfrm>
          <a:prstGeom prst="line">
            <a:avLst/>
          </a:prstGeom>
          <a:ln>
            <a:solidFill>
              <a:srgbClr val="666666"/>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hasCustomPrompt="1"/>
          </p:nvPr>
        </p:nvSpPr>
        <p:spPr>
          <a:xfrm>
            <a:off x="508000" y="1371600"/>
            <a:ext cx="11074400" cy="533400"/>
          </a:xfrm>
        </p:spPr>
        <p:txBody>
          <a:bodyPr>
            <a:normAutofit/>
          </a:bodyPr>
          <a:lstStyle>
            <a:lvl1pPr>
              <a:buNone/>
              <a:defRPr sz="2400" b="1">
                <a:solidFill>
                  <a:srgbClr val="000000"/>
                </a:solidFill>
                <a:latin typeface="Open Sans" pitchFamily="34" charset="0"/>
                <a:ea typeface="Open Sans" pitchFamily="34" charset="0"/>
                <a:cs typeface="Open Sans" pitchFamily="34" charset="0"/>
              </a:defRPr>
            </a:lvl1pPr>
          </a:lstStyle>
          <a:p>
            <a:pPr lvl="0"/>
            <a:r>
              <a:rPr lang="en-US" dirty="0"/>
              <a:t>Click to edit subtitle styles</a:t>
            </a:r>
          </a:p>
        </p:txBody>
      </p:sp>
      <p:sp>
        <p:nvSpPr>
          <p:cNvPr id="6" name="TextBox 5"/>
          <p:cNvSpPr txBox="1"/>
          <p:nvPr userDrawn="1"/>
        </p:nvSpPr>
        <p:spPr>
          <a:xfrm>
            <a:off x="9463315" y="6313714"/>
            <a:ext cx="2119085" cy="377372"/>
          </a:xfrm>
          <a:prstGeom prst="rect">
            <a:avLst/>
          </a:prstGeom>
        </p:spPr>
        <p:txBody>
          <a:bodyPr vert="horz" wrap="square" lIns="91440" tIns="45720" rIns="91440" bIns="45720" rtlCol="0" anchor="ctr">
            <a:normAutofit/>
          </a:bodyPr>
          <a:lstStyle/>
          <a:p>
            <a:pPr algn="r">
              <a:spcBef>
                <a:spcPct val="0"/>
              </a:spcBef>
            </a:pPr>
            <a:endParaRPr lang="en-US" sz="1600" b="1" dirty="0">
              <a:solidFill>
                <a:srgbClr val="463687"/>
              </a:solidFill>
              <a:latin typeface="Open Sans" pitchFamily="34" charset="0"/>
              <a:ea typeface="Open Sans" pitchFamily="34" charset="0"/>
              <a:cs typeface="Open Sans" pitchFamily="34" charset="0"/>
            </a:endParaRPr>
          </a:p>
        </p:txBody>
      </p:sp>
      <p:sp>
        <p:nvSpPr>
          <p:cNvPr id="9" name="Freeform 6" title="Page Number Shape"/>
          <p:cNvSpPr/>
          <p:nvPr userDrawn="1"/>
        </p:nvSpPr>
        <p:spPr bwMode="auto">
          <a:xfrm>
            <a:off x="11787822" y="539096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10" name="Slide Number Placeholder 5"/>
          <p:cNvSpPr>
            <a:spLocks noGrp="1"/>
          </p:cNvSpPr>
          <p:nvPr>
            <p:ph type="sldNum" sz="quarter" idx="12"/>
          </p:nvPr>
        </p:nvSpPr>
        <p:spPr>
          <a:xfrm>
            <a:off x="11784011" y="5607594"/>
            <a:ext cx="407988" cy="365125"/>
          </a:xfrm>
        </p:spPr>
        <p:txBody>
          <a:bodyPr/>
          <a:lstStyle/>
          <a:p>
            <a:fld id="{BDFF6411-F5C7-48D4-A389-19D480084A1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90053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403880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291182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52044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854783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159992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178918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383788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522191-77D8-4873-BE35-36A6CC29B5A1}"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3BE84-BC6F-4282-A90A-6389ABE4EB5A}" type="slidenum">
              <a:rPr lang="en-US" smtClean="0"/>
              <a:t>‹#›</a:t>
            </a:fld>
            <a:endParaRPr lang="en-US" dirty="0"/>
          </a:p>
        </p:txBody>
      </p:sp>
    </p:spTree>
    <p:extLst>
      <p:ext uri="{BB962C8B-B14F-4D97-AF65-F5344CB8AC3E}">
        <p14:creationId xmlns:p14="http://schemas.microsoft.com/office/powerpoint/2010/main" val="110031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22191-77D8-4873-BE35-36A6CC29B5A1}" type="datetimeFigureOut">
              <a:rPr lang="en-US" smtClean="0"/>
              <a:t>6/30/2020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3BE84-BC6F-4282-A90A-6389ABE4EB5A}" type="slidenum">
              <a:rPr lang="en-US" smtClean="0"/>
              <a:t>‹#›</a:t>
            </a:fld>
            <a:endParaRPr lang="en-US" dirty="0"/>
          </a:p>
        </p:txBody>
      </p:sp>
    </p:spTree>
    <p:extLst>
      <p:ext uri="{BB962C8B-B14F-4D97-AF65-F5344CB8AC3E}">
        <p14:creationId xmlns:p14="http://schemas.microsoft.com/office/powerpoint/2010/main" val="284542117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amie\AppData\Local\Temp\Temp1_Second Page and Staff Photos.zip\Second Page and Staff Photos\Intro Page\F_FLP_InsideCover2.jpg"/>
          <p:cNvPicPr/>
          <p:nvPr/>
        </p:nvPicPr>
        <p:blipFill rotWithShape="1">
          <a:blip r:embed="rId2" cstate="print">
            <a:extLst>
              <a:ext uri="{28A0092B-C50C-407E-A947-70E740481C1C}">
                <a14:useLocalDpi xmlns:a14="http://schemas.microsoft.com/office/drawing/2010/main" val="0"/>
              </a:ext>
            </a:extLst>
          </a:blip>
          <a:srcRect t="26250" b="44419"/>
          <a:stretch/>
        </p:blipFill>
        <p:spPr bwMode="auto">
          <a:xfrm>
            <a:off x="1235019" y="999363"/>
            <a:ext cx="10412729" cy="4128222"/>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ctrTitle"/>
          </p:nvPr>
        </p:nvSpPr>
        <p:spPr>
          <a:xfrm>
            <a:off x="2963118" y="2222338"/>
            <a:ext cx="7488821" cy="2419109"/>
          </a:xfrm>
        </p:spPr>
        <p:txBody>
          <a:bodyPr anchor="ctr">
            <a:normAutofit/>
          </a:bodyPr>
          <a:lstStyle/>
          <a:p>
            <a:r>
              <a:rPr lang="en-US" sz="4000" b="1" dirty="0">
                <a:solidFill>
                  <a:schemeClr val="bg1"/>
                </a:solidFill>
              </a:rPr>
              <a:t>Early Childhood Governance:</a:t>
            </a:r>
            <a:br>
              <a:rPr lang="en-US" sz="4000" b="1" dirty="0">
                <a:solidFill>
                  <a:schemeClr val="bg1"/>
                </a:solidFill>
              </a:rPr>
            </a:br>
            <a:r>
              <a:rPr lang="en-US" sz="4000" b="1" dirty="0">
                <a:solidFill>
                  <a:schemeClr val="bg1"/>
                </a:solidFill>
              </a:rPr>
              <a:t>Getting There from Here</a:t>
            </a:r>
          </a:p>
        </p:txBody>
      </p:sp>
      <p:sp>
        <p:nvSpPr>
          <p:cNvPr id="6" name="Parallelogram 5"/>
          <p:cNvSpPr/>
          <p:nvPr/>
        </p:nvSpPr>
        <p:spPr>
          <a:xfrm>
            <a:off x="6663846" y="4938506"/>
            <a:ext cx="4177625" cy="457200"/>
          </a:xfrm>
          <a:prstGeom prst="parallelogram">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2400" b="1" dirty="0">
                <a:latin typeface="Calibri Light" panose="020F0302020204030204" pitchFamily="34" charset="0"/>
                <a:ea typeface="Times New Roman" panose="02020603050405020304" pitchFamily="18" charset="0"/>
              </a:rPr>
              <a:t>July 1, 2020</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3903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734690" y="1374904"/>
            <a:ext cx="10972800" cy="4968745"/>
          </a:xfrm>
        </p:spPr>
        <p:txBody>
          <a:bodyPr>
            <a:normAutofit lnSpcReduction="10000"/>
          </a:bodyPr>
          <a:lstStyle/>
          <a:p>
            <a:pPr lvl="0"/>
            <a:r>
              <a:rPr lang="en-US" sz="3600" dirty="0">
                <a:solidFill>
                  <a:srgbClr val="8E0000"/>
                </a:solidFill>
                <a:latin typeface="+mj-lt"/>
              </a:rPr>
              <a:t>Many states have identified key priorities through PDG strategic planning</a:t>
            </a:r>
          </a:p>
          <a:p>
            <a:pPr lvl="0"/>
            <a:r>
              <a:rPr lang="en-US" sz="3600" dirty="0">
                <a:solidFill>
                  <a:srgbClr val="8E0000"/>
                </a:solidFill>
                <a:latin typeface="+mj-lt"/>
              </a:rPr>
              <a:t>Top governance priorities have included:</a:t>
            </a:r>
          </a:p>
          <a:p>
            <a:pPr marL="457200" lvl="1">
              <a:buFont typeface="Wingdings" panose="05000000000000000000" pitchFamily="2" charset="2"/>
              <a:buChar char="Ø"/>
            </a:pPr>
            <a:r>
              <a:rPr lang="en-US" sz="3600" dirty="0">
                <a:solidFill>
                  <a:srgbClr val="8E0000"/>
                </a:solidFill>
                <a:latin typeface="+mj-lt"/>
              </a:rPr>
              <a:t>   Minimizing the burden on families</a:t>
            </a:r>
          </a:p>
          <a:p>
            <a:pPr marL="891540" lvl="1" indent="-571500">
              <a:buFont typeface="Wingdings" panose="05000000000000000000" pitchFamily="2" charset="2"/>
              <a:buChar char="Ø"/>
            </a:pPr>
            <a:r>
              <a:rPr lang="en-US" sz="3600" dirty="0">
                <a:solidFill>
                  <a:srgbClr val="8E0000"/>
                </a:solidFill>
                <a:latin typeface="+mj-lt"/>
              </a:rPr>
              <a:t> Ensuring quality</a:t>
            </a:r>
          </a:p>
          <a:p>
            <a:pPr marL="891540" lvl="1" indent="-571500">
              <a:buFont typeface="Wingdings" panose="05000000000000000000" pitchFamily="2" charset="2"/>
              <a:buChar char="Ø"/>
            </a:pPr>
            <a:r>
              <a:rPr lang="en-US" sz="3600" dirty="0">
                <a:solidFill>
                  <a:srgbClr val="8E0000"/>
                </a:solidFill>
                <a:latin typeface="+mj-lt"/>
              </a:rPr>
              <a:t> Expanding access</a:t>
            </a:r>
          </a:p>
          <a:p>
            <a:pPr marL="891540" lvl="1" indent="-571500">
              <a:buFont typeface="Wingdings" panose="05000000000000000000" pitchFamily="2" charset="2"/>
              <a:buChar char="Ø"/>
            </a:pPr>
            <a:r>
              <a:rPr lang="en-US" sz="3600" dirty="0">
                <a:solidFill>
                  <a:srgbClr val="8E0000"/>
                </a:solidFill>
                <a:latin typeface="+mj-lt"/>
              </a:rPr>
              <a:t> Improving efficiency</a:t>
            </a:r>
          </a:p>
          <a:p>
            <a:pPr marL="891540" lvl="1" indent="-571500">
              <a:buFont typeface="Wingdings" panose="05000000000000000000" pitchFamily="2" charset="2"/>
              <a:buChar char="Ø"/>
            </a:pPr>
            <a:r>
              <a:rPr lang="en-US" sz="3600" dirty="0">
                <a:solidFill>
                  <a:srgbClr val="8E0000"/>
                </a:solidFill>
                <a:latin typeface="+mj-lt"/>
              </a:rPr>
              <a:t> Elevating leadership</a:t>
            </a:r>
          </a:p>
          <a:p>
            <a:r>
              <a:rPr lang="en-US" sz="3600" dirty="0">
                <a:solidFill>
                  <a:srgbClr val="8E0000"/>
                </a:solidFill>
                <a:latin typeface="+mj-lt"/>
              </a:rPr>
              <a:t>COVID-19: Day-to-day inefficiency vs. crisis inefficiency</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10</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1. Setting clear priorities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3678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fontScale="92500" lnSpcReduction="10000"/>
          </a:bodyPr>
          <a:lstStyle/>
          <a:p>
            <a:pPr lvl="0"/>
            <a:r>
              <a:rPr lang="en-US" sz="3600" dirty="0">
                <a:solidFill>
                  <a:srgbClr val="8E0000"/>
                </a:solidFill>
                <a:latin typeface="+mj-lt"/>
              </a:rPr>
              <a:t>Potential to engage key stakeholders</a:t>
            </a:r>
          </a:p>
          <a:p>
            <a:pPr lvl="0"/>
            <a:r>
              <a:rPr lang="en-US" sz="3600" dirty="0">
                <a:solidFill>
                  <a:srgbClr val="8E0000"/>
                </a:solidFill>
                <a:latin typeface="+mj-lt"/>
              </a:rPr>
              <a:t>There is a value to being inclusive – but the process benefits from leadership, and clarity about decision rights</a:t>
            </a:r>
          </a:p>
          <a:p>
            <a:pPr lvl="0"/>
            <a:r>
              <a:rPr lang="en-US" sz="3600" dirty="0">
                <a:solidFill>
                  <a:srgbClr val="8E0000"/>
                </a:solidFill>
                <a:latin typeface="+mj-lt"/>
              </a:rPr>
              <a:t>This is not easy! Everybody comes to the process with different perspectives.  To name some common tensions:</a:t>
            </a:r>
          </a:p>
          <a:p>
            <a:pPr marL="457200" lvl="1">
              <a:buFont typeface="Wingdings" panose="05000000000000000000" pitchFamily="2" charset="2"/>
              <a:buChar char="Ø"/>
            </a:pPr>
            <a:r>
              <a:rPr lang="en-US" sz="3600" dirty="0">
                <a:solidFill>
                  <a:srgbClr val="8E0000"/>
                </a:solidFill>
                <a:latin typeface="+mj-lt"/>
              </a:rPr>
              <a:t> Inside-outside</a:t>
            </a:r>
          </a:p>
          <a:p>
            <a:pPr marL="457200" lvl="1">
              <a:buFont typeface="Wingdings" panose="05000000000000000000" pitchFamily="2" charset="2"/>
              <a:buChar char="Ø"/>
            </a:pPr>
            <a:r>
              <a:rPr lang="en-US" sz="3600" dirty="0">
                <a:solidFill>
                  <a:srgbClr val="8E0000"/>
                </a:solidFill>
                <a:latin typeface="+mj-lt"/>
              </a:rPr>
              <a:t> Inside-inside</a:t>
            </a:r>
          </a:p>
          <a:p>
            <a:pPr marL="457200" lvl="1">
              <a:buFont typeface="Wingdings" panose="05000000000000000000" pitchFamily="2" charset="2"/>
              <a:buChar char="Ø"/>
            </a:pPr>
            <a:r>
              <a:rPr lang="en-US" sz="3600" dirty="0">
                <a:solidFill>
                  <a:srgbClr val="8E0000"/>
                </a:solidFill>
                <a:latin typeface="+mj-lt"/>
              </a:rPr>
              <a:t> Intra-agency</a:t>
            </a:r>
          </a:p>
          <a:p>
            <a:pPr marL="457200" lvl="1">
              <a:buFont typeface="Wingdings" panose="05000000000000000000" pitchFamily="2" charset="2"/>
              <a:buChar char="Ø"/>
            </a:pPr>
            <a:r>
              <a:rPr lang="en-US" sz="3600" dirty="0">
                <a:solidFill>
                  <a:srgbClr val="8E0000"/>
                </a:solidFill>
                <a:latin typeface="+mj-lt"/>
              </a:rPr>
              <a:t> Change vs. status quo</a:t>
            </a: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11</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2. Establishing a process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335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5151166"/>
          </a:xfrm>
        </p:spPr>
        <p:txBody>
          <a:bodyPr>
            <a:normAutofit fontScale="85000" lnSpcReduction="20000"/>
          </a:bodyPr>
          <a:lstStyle/>
          <a:p>
            <a:pPr lvl="0"/>
            <a:r>
              <a:rPr lang="en-US" sz="3600" dirty="0">
                <a:solidFill>
                  <a:srgbClr val="8E0000"/>
                </a:solidFill>
                <a:latin typeface="+mj-lt"/>
              </a:rPr>
              <a:t>Certain functions are common across states, including:</a:t>
            </a:r>
          </a:p>
          <a:p>
            <a:pPr marL="457200" lvl="1">
              <a:spcAft>
                <a:spcPts val="600"/>
              </a:spcAft>
              <a:buFont typeface="Wingdings" panose="05000000000000000000" pitchFamily="2" charset="2"/>
              <a:buChar char="Ø"/>
            </a:pPr>
            <a:r>
              <a:rPr lang="en-US" sz="3600" dirty="0">
                <a:solidFill>
                  <a:srgbClr val="8E0000"/>
                </a:solidFill>
                <a:latin typeface="+mj-lt"/>
              </a:rPr>
              <a:t> Money management (distributing funding, budgeting, resource  allocation decisions)</a:t>
            </a:r>
          </a:p>
          <a:p>
            <a:pPr marL="457200" lvl="1">
              <a:spcAft>
                <a:spcPts val="600"/>
              </a:spcAft>
              <a:buFont typeface="Wingdings" panose="05000000000000000000" pitchFamily="2" charset="2"/>
              <a:buChar char="Ø"/>
            </a:pPr>
            <a:r>
              <a:rPr lang="en-US" sz="3600" dirty="0">
                <a:solidFill>
                  <a:srgbClr val="8E0000"/>
                </a:solidFill>
                <a:latin typeface="+mj-lt"/>
              </a:rPr>
              <a:t> Setting standards for and maintaining quality (learning standards, program quality, monitoring implementation, supporting improvement, data systems, research &amp; evaluation)</a:t>
            </a:r>
          </a:p>
          <a:p>
            <a:pPr marL="457200" lvl="1">
              <a:spcAft>
                <a:spcPts val="600"/>
              </a:spcAft>
              <a:buFont typeface="Wingdings" panose="05000000000000000000" pitchFamily="2" charset="2"/>
              <a:buChar char="Ø"/>
            </a:pPr>
            <a:r>
              <a:rPr lang="en-US" sz="3600" dirty="0">
                <a:solidFill>
                  <a:srgbClr val="8E0000"/>
                </a:solidFill>
                <a:latin typeface="+mj-lt"/>
              </a:rPr>
              <a:t> Supporting professionals (licensing, pre-service, professional development)</a:t>
            </a:r>
          </a:p>
          <a:p>
            <a:pPr marL="457200" lvl="1">
              <a:spcAft>
                <a:spcPts val="600"/>
              </a:spcAft>
              <a:buFont typeface="Wingdings" panose="05000000000000000000" pitchFamily="2" charset="2"/>
              <a:buChar char="Ø"/>
            </a:pPr>
            <a:r>
              <a:rPr lang="en-US" sz="3600" dirty="0">
                <a:solidFill>
                  <a:srgbClr val="8E0000"/>
                </a:solidFill>
                <a:latin typeface="+mj-lt"/>
              </a:rPr>
              <a:t> Engaging and supporting families and stakeholders (eligibility, family &amp; community engagement, building local capacity, enrollment, planning)</a:t>
            </a:r>
          </a:p>
          <a:p>
            <a:pPr marL="457200" lvl="1">
              <a:spcAft>
                <a:spcPts val="600"/>
              </a:spcAft>
              <a:buFont typeface="Wingdings" panose="05000000000000000000" pitchFamily="2" charset="2"/>
              <a:buChar char="Ø"/>
            </a:pPr>
            <a:r>
              <a:rPr lang="en-US" sz="3600" dirty="0">
                <a:solidFill>
                  <a:srgbClr val="8E0000"/>
                </a:solidFill>
                <a:latin typeface="+mj-lt"/>
              </a:rPr>
              <a:t> Communications &amp; PR</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12</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3. Defining critical functions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3344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r>
              <a:rPr lang="en-US" sz="3600" dirty="0">
                <a:solidFill>
                  <a:srgbClr val="8E0000"/>
                </a:solidFill>
                <a:latin typeface="+mj-lt"/>
              </a:rPr>
              <a:t>State should consider impact of administrative burden</a:t>
            </a:r>
          </a:p>
          <a:p>
            <a:pPr lvl="1">
              <a:buFont typeface="Wingdings" panose="05000000000000000000" pitchFamily="2" charset="2"/>
              <a:buChar char="Ø"/>
            </a:pPr>
            <a:r>
              <a:rPr lang="en-US" sz="3600" dirty="0">
                <a:solidFill>
                  <a:srgbClr val="8E0000"/>
                </a:solidFill>
                <a:latin typeface="+mj-lt"/>
              </a:rPr>
              <a:t> Providers</a:t>
            </a:r>
          </a:p>
          <a:p>
            <a:pPr lvl="1">
              <a:buFont typeface="Wingdings" panose="05000000000000000000" pitchFamily="2" charset="2"/>
              <a:buChar char="Ø"/>
            </a:pPr>
            <a:r>
              <a:rPr lang="en-US" sz="3600" dirty="0">
                <a:solidFill>
                  <a:srgbClr val="8E0000"/>
                </a:solidFill>
                <a:latin typeface="+mj-lt"/>
              </a:rPr>
              <a:t> Families</a:t>
            </a:r>
          </a:p>
          <a:p>
            <a:r>
              <a:rPr lang="en-US" sz="3600" dirty="0">
                <a:solidFill>
                  <a:srgbClr val="8E0000"/>
                </a:solidFill>
                <a:latin typeface="+mj-lt"/>
              </a:rPr>
              <a:t> Idea that programs should be simple, accessible, and respectful – minimize burdens while protecting important values, and consider who bears that burden</a:t>
            </a:r>
          </a:p>
          <a:p>
            <a:r>
              <a:rPr lang="en-US" sz="3600" dirty="0">
                <a:solidFill>
                  <a:srgbClr val="8E0000"/>
                </a:solidFill>
                <a:latin typeface="+mj-lt"/>
              </a:rPr>
              <a:t>Costs include: eligibility; compliance; psychological costs</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13</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3. Defining critical functions (continued)</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8380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79"/>
            <a:ext cx="10972800" cy="4873495"/>
          </a:xfrm>
        </p:spPr>
        <p:txBody>
          <a:bodyPr>
            <a:normAutofit fontScale="92500" lnSpcReduction="10000"/>
          </a:bodyPr>
          <a:lstStyle/>
          <a:p>
            <a:pPr lvl="0">
              <a:spcBef>
                <a:spcPts val="600"/>
              </a:spcBef>
              <a:spcAft>
                <a:spcPts val="600"/>
              </a:spcAft>
            </a:pPr>
            <a:r>
              <a:rPr lang="en-US" sz="3600" dirty="0">
                <a:solidFill>
                  <a:srgbClr val="8E0000"/>
                </a:solidFill>
                <a:latin typeface="+mj-lt"/>
              </a:rPr>
              <a:t>State leadership does not mean doing the entire job itself</a:t>
            </a:r>
          </a:p>
          <a:p>
            <a:pPr lvl="0">
              <a:spcBef>
                <a:spcPts val="600"/>
              </a:spcBef>
              <a:spcAft>
                <a:spcPts val="600"/>
              </a:spcAft>
            </a:pPr>
            <a:r>
              <a:rPr lang="en-US" sz="3600" dirty="0">
                <a:solidFill>
                  <a:srgbClr val="8E0000"/>
                </a:solidFill>
                <a:latin typeface="+mj-lt"/>
              </a:rPr>
              <a:t>Think about functions: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That benefit from the ongoing direct input of parents and families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That benefit from consistency and provide backbone</a:t>
            </a:r>
          </a:p>
          <a:p>
            <a:pPr>
              <a:spcBef>
                <a:spcPts val="600"/>
              </a:spcBef>
              <a:spcAft>
                <a:spcPts val="600"/>
              </a:spcAft>
            </a:pPr>
            <a:r>
              <a:rPr lang="en-US" sz="3600" dirty="0">
                <a:solidFill>
                  <a:srgbClr val="8E0000"/>
                </a:solidFill>
                <a:latin typeface="+mj-lt"/>
              </a:rPr>
              <a:t>What authority should they have?</a:t>
            </a:r>
          </a:p>
          <a:p>
            <a:pPr>
              <a:spcBef>
                <a:spcPts val="600"/>
              </a:spcBef>
              <a:spcAft>
                <a:spcPts val="600"/>
              </a:spcAft>
            </a:pPr>
            <a:r>
              <a:rPr lang="en-US" sz="3600" dirty="0">
                <a:solidFill>
                  <a:srgbClr val="8E0000"/>
                </a:solidFill>
                <a:latin typeface="+mj-lt"/>
              </a:rPr>
              <a:t>State role in supporting communities with the most limited resources and promoting equity</a:t>
            </a:r>
          </a:p>
          <a:p>
            <a:pPr>
              <a:spcBef>
                <a:spcPts val="600"/>
              </a:spcBef>
              <a:spcAft>
                <a:spcPts val="600"/>
              </a:spcAft>
            </a:pPr>
            <a:r>
              <a:rPr lang="en-US" sz="3600" dirty="0">
                <a:solidFill>
                  <a:srgbClr val="8E0000"/>
                </a:solidFill>
                <a:latin typeface="+mj-lt"/>
              </a:rPr>
              <a:t>IDEA/special education</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14</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4. Comparative advantage (state/regional/local)</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893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143001"/>
            <a:ext cx="10972800" cy="5514974"/>
          </a:xfrm>
        </p:spPr>
        <p:txBody>
          <a:bodyPr>
            <a:normAutofit fontScale="92500" lnSpcReduction="20000"/>
          </a:bodyPr>
          <a:lstStyle/>
          <a:p>
            <a:pPr lvl="0">
              <a:spcBef>
                <a:spcPts val="600"/>
              </a:spcBef>
              <a:spcAft>
                <a:spcPts val="600"/>
              </a:spcAft>
            </a:pPr>
            <a:r>
              <a:rPr lang="en-US" sz="3600" dirty="0">
                <a:solidFill>
                  <a:srgbClr val="8E0000"/>
                </a:solidFill>
                <a:latin typeface="+mj-lt"/>
              </a:rPr>
              <a:t>Local collaborative structures are deeply valued in many states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State role in establishing structures – what is their authority?</a:t>
            </a:r>
          </a:p>
          <a:p>
            <a:pPr lvl="1">
              <a:spcBef>
                <a:spcPts val="600"/>
              </a:spcBef>
              <a:spcAft>
                <a:spcPts val="600"/>
              </a:spcAft>
              <a:buFont typeface="Wingdings" panose="05000000000000000000" pitchFamily="2" charset="2"/>
              <a:buChar char="Ø"/>
            </a:pPr>
            <a:r>
              <a:rPr lang="en-US" sz="3600" dirty="0">
                <a:solidFill>
                  <a:srgbClr val="8E0000"/>
                </a:solidFill>
                <a:latin typeface="+mj-lt"/>
              </a:rPr>
              <a:t> Role of key participants (school districts, private providers, Head Start, R&amp;Rs)</a:t>
            </a:r>
          </a:p>
          <a:p>
            <a:pPr lvl="0">
              <a:spcBef>
                <a:spcPts val="600"/>
              </a:spcBef>
              <a:spcAft>
                <a:spcPts val="600"/>
              </a:spcAft>
            </a:pPr>
            <a:r>
              <a:rPr lang="en-US" sz="3600" dirty="0">
                <a:solidFill>
                  <a:srgbClr val="8E0000"/>
                </a:solidFill>
                <a:latin typeface="+mj-lt"/>
              </a:rPr>
              <a:t>Collaborative structures need capacity</a:t>
            </a:r>
          </a:p>
          <a:p>
            <a:pPr lvl="1">
              <a:spcBef>
                <a:spcPts val="600"/>
              </a:spcBef>
              <a:spcAft>
                <a:spcPts val="600"/>
              </a:spcAft>
              <a:buFont typeface="Wingdings" panose="05000000000000000000" pitchFamily="2" charset="2"/>
              <a:buChar char="Ø"/>
            </a:pPr>
            <a:r>
              <a:rPr lang="en-US" sz="3600" dirty="0">
                <a:solidFill>
                  <a:srgbClr val="8E0000"/>
                </a:solidFill>
                <a:latin typeface="+mj-lt"/>
              </a:rPr>
              <a:t> Does not always go well</a:t>
            </a:r>
          </a:p>
          <a:p>
            <a:pPr lvl="1">
              <a:spcBef>
                <a:spcPts val="600"/>
              </a:spcBef>
              <a:spcAft>
                <a:spcPts val="600"/>
              </a:spcAft>
              <a:buFont typeface="Wingdings" panose="05000000000000000000" pitchFamily="2" charset="2"/>
              <a:buChar char="Ø"/>
            </a:pPr>
            <a:r>
              <a:rPr lang="en-US" sz="3600" dirty="0">
                <a:solidFill>
                  <a:srgbClr val="8E0000"/>
                </a:solidFill>
                <a:latin typeface="+mj-lt"/>
              </a:rPr>
              <a:t> Engage multiple (and new) stakeholders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Accountability and flexibility</a:t>
            </a:r>
          </a:p>
          <a:p>
            <a:pPr>
              <a:spcBef>
                <a:spcPts val="600"/>
              </a:spcBef>
              <a:spcAft>
                <a:spcPts val="600"/>
              </a:spcAft>
            </a:pPr>
            <a:r>
              <a:rPr lang="en-US" sz="3600" dirty="0">
                <a:solidFill>
                  <a:srgbClr val="8E0000"/>
                </a:solidFill>
                <a:latin typeface="+mj-lt"/>
              </a:rPr>
              <a:t>Maintaining the state-local relationship: Support local leadership but continue a consistent role</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15</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4. Comparative advantage (2 of 2)</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9654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spcBef>
                <a:spcPts val="600"/>
              </a:spcBef>
              <a:spcAft>
                <a:spcPts val="600"/>
              </a:spcAft>
            </a:pPr>
            <a:r>
              <a:rPr lang="en-US" sz="3600" dirty="0">
                <a:solidFill>
                  <a:srgbClr val="8E0000"/>
                </a:solidFill>
                <a:latin typeface="+mj-lt"/>
              </a:rPr>
              <a:t>Different kinds of state personnel capacity</a:t>
            </a:r>
          </a:p>
          <a:p>
            <a:pPr lvl="1">
              <a:spcBef>
                <a:spcPts val="600"/>
              </a:spcBef>
              <a:spcAft>
                <a:spcPts val="600"/>
              </a:spcAft>
              <a:buFont typeface="Wingdings" panose="05000000000000000000" pitchFamily="2" charset="2"/>
              <a:buChar char="Ø"/>
            </a:pPr>
            <a:r>
              <a:rPr lang="en-US" sz="3600" dirty="0">
                <a:solidFill>
                  <a:srgbClr val="8E0000"/>
                </a:solidFill>
                <a:latin typeface="+mj-lt"/>
              </a:rPr>
              <a:t> Political leadership</a:t>
            </a:r>
          </a:p>
          <a:p>
            <a:pPr lvl="1">
              <a:spcBef>
                <a:spcPts val="600"/>
              </a:spcBef>
              <a:spcAft>
                <a:spcPts val="600"/>
              </a:spcAft>
              <a:buFont typeface="Wingdings" panose="05000000000000000000" pitchFamily="2" charset="2"/>
              <a:buChar char="Ø"/>
            </a:pPr>
            <a:r>
              <a:rPr lang="en-US" sz="3600" dirty="0">
                <a:solidFill>
                  <a:srgbClr val="8E0000"/>
                </a:solidFill>
                <a:latin typeface="+mj-lt"/>
              </a:rPr>
              <a:t> Managerial leadership</a:t>
            </a:r>
          </a:p>
          <a:p>
            <a:pPr lvl="1">
              <a:spcBef>
                <a:spcPts val="600"/>
              </a:spcBef>
              <a:spcAft>
                <a:spcPts val="600"/>
              </a:spcAft>
              <a:buFont typeface="Wingdings" panose="05000000000000000000" pitchFamily="2" charset="2"/>
              <a:buChar char="Ø"/>
            </a:pPr>
            <a:r>
              <a:rPr lang="en-US" sz="3600" dirty="0">
                <a:solidFill>
                  <a:srgbClr val="8E0000"/>
                </a:solidFill>
                <a:latin typeface="+mj-lt"/>
              </a:rPr>
              <a:t> Staff capacity</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16</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5. State personnel capacities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7809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79"/>
            <a:ext cx="10972800" cy="5273546"/>
          </a:xfrm>
        </p:spPr>
        <p:txBody>
          <a:bodyPr>
            <a:normAutofit fontScale="92500"/>
          </a:bodyPr>
          <a:lstStyle/>
          <a:p>
            <a:pPr lvl="0">
              <a:spcBef>
                <a:spcPts val="600"/>
              </a:spcBef>
              <a:spcAft>
                <a:spcPts val="600"/>
              </a:spcAft>
            </a:pPr>
            <a:r>
              <a:rPr lang="en-US" sz="3600" dirty="0">
                <a:solidFill>
                  <a:srgbClr val="8E0000"/>
                </a:solidFill>
                <a:latin typeface="+mj-lt"/>
              </a:rPr>
              <a:t>Common challenges: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Engaging the governor, agency leaders, and legislators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Tension between the political and managerial mandates (senior agency staff)</a:t>
            </a:r>
          </a:p>
          <a:p>
            <a:pPr lvl="1">
              <a:spcBef>
                <a:spcPts val="600"/>
              </a:spcBef>
              <a:spcAft>
                <a:spcPts val="600"/>
              </a:spcAft>
              <a:buFont typeface="Wingdings" panose="05000000000000000000" pitchFamily="2" charset="2"/>
              <a:buChar char="Ø"/>
            </a:pPr>
            <a:r>
              <a:rPr lang="en-US" sz="3600" dirty="0">
                <a:solidFill>
                  <a:srgbClr val="8E0000"/>
                </a:solidFill>
                <a:latin typeface="+mj-lt"/>
              </a:rPr>
              <a:t> Challenges for division managers – support and capacity</a:t>
            </a:r>
          </a:p>
          <a:p>
            <a:pPr lvl="1">
              <a:spcBef>
                <a:spcPts val="600"/>
              </a:spcBef>
              <a:spcAft>
                <a:spcPts val="600"/>
              </a:spcAft>
              <a:buFont typeface="Wingdings" panose="05000000000000000000" pitchFamily="2" charset="2"/>
              <a:buChar char="Ø"/>
            </a:pPr>
            <a:r>
              <a:rPr lang="en-US" sz="3600" dirty="0">
                <a:solidFill>
                  <a:srgbClr val="8E0000"/>
                </a:solidFill>
                <a:latin typeface="+mj-lt"/>
              </a:rPr>
              <a:t> Interagency collaboration</a:t>
            </a:r>
          </a:p>
          <a:p>
            <a:pPr lvl="1">
              <a:spcBef>
                <a:spcPts val="600"/>
              </a:spcBef>
              <a:spcAft>
                <a:spcPts val="600"/>
              </a:spcAft>
              <a:buFont typeface="Wingdings" panose="05000000000000000000" pitchFamily="2" charset="2"/>
              <a:buChar char="Ø"/>
            </a:pPr>
            <a:r>
              <a:rPr lang="en-US" sz="3600" dirty="0">
                <a:solidFill>
                  <a:srgbClr val="8E0000"/>
                </a:solidFill>
                <a:latin typeface="+mj-lt"/>
              </a:rPr>
              <a:t> Adequate staffing – personnel rules, defining roles, filling those roles</a:t>
            </a:r>
          </a:p>
          <a:p>
            <a:pPr>
              <a:spcBef>
                <a:spcPts val="600"/>
              </a:spcBef>
              <a:spcAft>
                <a:spcPts val="600"/>
              </a:spcAft>
            </a:pPr>
            <a:r>
              <a:rPr lang="en-US" sz="3600" dirty="0">
                <a:solidFill>
                  <a:srgbClr val="8E0000"/>
                </a:solidFill>
                <a:latin typeface="+mj-lt"/>
              </a:rPr>
              <a:t>This is a design and capacity challenge</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17</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r>
              <a:rPr lang="en-US" sz="3600" b="1" dirty="0">
                <a:latin typeface="Calibri Light" panose="020F0302020204030204" pitchFamily="34" charset="0"/>
                <a:ea typeface="Times New Roman" panose="02020603050405020304" pitchFamily="18" charset="0"/>
              </a:rPr>
              <a:t>5. State personnel capacities (continued)</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876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spcAft>
                <a:spcPts val="600"/>
              </a:spcAft>
            </a:pPr>
            <a:r>
              <a:rPr lang="en-US" sz="3600" dirty="0">
                <a:solidFill>
                  <a:srgbClr val="8E0000"/>
                </a:solidFill>
                <a:latin typeface="+mj-lt"/>
              </a:rPr>
              <a:t>Public-private partnerships</a:t>
            </a:r>
          </a:p>
          <a:p>
            <a:pPr lvl="0">
              <a:spcAft>
                <a:spcPts val="600"/>
              </a:spcAft>
            </a:pPr>
            <a:r>
              <a:rPr lang="en-US" sz="3600" dirty="0">
                <a:solidFill>
                  <a:srgbClr val="8E0000"/>
                </a:solidFill>
                <a:latin typeface="+mj-lt"/>
              </a:rPr>
              <a:t>The hard truths</a:t>
            </a:r>
          </a:p>
          <a:p>
            <a:pPr lvl="0">
              <a:spcAft>
                <a:spcPts val="600"/>
              </a:spcAft>
            </a:pPr>
            <a:r>
              <a:rPr lang="en-US" sz="3600" dirty="0">
                <a:solidFill>
                  <a:srgbClr val="8E0000"/>
                </a:solidFill>
                <a:latin typeface="+mj-lt"/>
              </a:rPr>
              <a:t>Data and analytics</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18</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r>
              <a:rPr lang="en-US" sz="3600" b="1" dirty="0">
                <a:latin typeface="Calibri Light" panose="020F0302020204030204" pitchFamily="34" charset="0"/>
                <a:ea typeface="Times New Roman" panose="02020603050405020304" pitchFamily="18" charset="0"/>
              </a:rPr>
              <a:t>5. State personnel capacities (continued)</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663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5151166"/>
          </a:xfrm>
        </p:spPr>
        <p:txBody>
          <a:bodyPr>
            <a:normAutofit/>
          </a:bodyPr>
          <a:lstStyle/>
          <a:p>
            <a:pPr lvl="0">
              <a:spcBef>
                <a:spcPts val="600"/>
              </a:spcBef>
              <a:spcAft>
                <a:spcPts val="600"/>
              </a:spcAft>
            </a:pPr>
            <a:r>
              <a:rPr lang="en-US" sz="3600" dirty="0">
                <a:solidFill>
                  <a:srgbClr val="8E0000"/>
                </a:solidFill>
                <a:latin typeface="+mj-lt"/>
              </a:rPr>
              <a:t>Some important considerations: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Birth to five or birth to eight?</a:t>
            </a:r>
          </a:p>
          <a:p>
            <a:pPr lvl="1">
              <a:spcBef>
                <a:spcPts val="600"/>
              </a:spcBef>
              <a:spcAft>
                <a:spcPts val="600"/>
              </a:spcAft>
              <a:buFont typeface="Wingdings" panose="05000000000000000000" pitchFamily="2" charset="2"/>
              <a:buChar char="Ø"/>
            </a:pPr>
            <a:r>
              <a:rPr lang="en-US" sz="3600" dirty="0">
                <a:solidFill>
                  <a:srgbClr val="8E0000"/>
                </a:solidFill>
                <a:latin typeface="+mj-lt"/>
              </a:rPr>
              <a:t> Early childhood education and care, or comprehensive early development?</a:t>
            </a:r>
          </a:p>
          <a:p>
            <a:pPr>
              <a:spcBef>
                <a:spcPts val="600"/>
              </a:spcBef>
              <a:spcAft>
                <a:spcPts val="600"/>
              </a:spcAft>
            </a:pPr>
            <a:r>
              <a:rPr lang="en-US" sz="3600" dirty="0">
                <a:solidFill>
                  <a:srgbClr val="8E0000"/>
                </a:solidFill>
                <a:latin typeface="+mj-lt"/>
              </a:rPr>
              <a:t> Operational factors: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Creating elevated leadership</a:t>
            </a:r>
          </a:p>
          <a:p>
            <a:pPr lvl="1">
              <a:spcBef>
                <a:spcPts val="600"/>
              </a:spcBef>
              <a:spcAft>
                <a:spcPts val="600"/>
              </a:spcAft>
              <a:buFont typeface="Wingdings" panose="05000000000000000000" pitchFamily="2" charset="2"/>
              <a:buChar char="Ø"/>
            </a:pPr>
            <a:r>
              <a:rPr lang="en-US" sz="3600" dirty="0">
                <a:solidFill>
                  <a:srgbClr val="8E0000"/>
                </a:solidFill>
                <a:latin typeface="+mj-lt"/>
              </a:rPr>
              <a:t> Size and independence</a:t>
            </a:r>
          </a:p>
          <a:p>
            <a:pPr lvl="1">
              <a:spcBef>
                <a:spcPts val="600"/>
              </a:spcBef>
              <a:spcAft>
                <a:spcPts val="600"/>
              </a:spcAft>
              <a:buFont typeface="Wingdings" panose="05000000000000000000" pitchFamily="2" charset="2"/>
              <a:buChar char="Ø"/>
            </a:pPr>
            <a:r>
              <a:rPr lang="en-US" sz="3600" dirty="0">
                <a:solidFill>
                  <a:srgbClr val="8E0000"/>
                </a:solidFill>
                <a:latin typeface="+mj-lt"/>
              </a:rPr>
              <a:t> State-level decentralization</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19</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6. Configuring state capacity</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972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r>
              <a:rPr lang="en-US" sz="3600" dirty="0">
                <a:solidFill>
                  <a:srgbClr val="8E0000"/>
                </a:solidFill>
                <a:latin typeface="+mj-lt"/>
              </a:rPr>
              <a:t> Introduction – thank you for joining!</a:t>
            </a:r>
          </a:p>
          <a:p>
            <a:pPr lvl="0"/>
            <a:r>
              <a:rPr lang="en-US" sz="3600" dirty="0">
                <a:solidFill>
                  <a:srgbClr val="8E0000"/>
                </a:solidFill>
                <a:latin typeface="+mj-lt"/>
              </a:rPr>
              <a:t> Former Washington State Representative Ruth Kagi</a:t>
            </a:r>
          </a:p>
          <a:p>
            <a:pPr lvl="0"/>
            <a:r>
              <a:rPr lang="en-US" sz="3600" dirty="0">
                <a:solidFill>
                  <a:srgbClr val="8E0000"/>
                </a:solidFill>
                <a:latin typeface="+mj-lt"/>
              </a:rPr>
              <a:t> Former Louisiana State Superintendent John White</a:t>
            </a:r>
          </a:p>
          <a:p>
            <a:pPr lvl="0"/>
            <a:r>
              <a:rPr lang="en-US" sz="3600" dirty="0">
                <a:solidFill>
                  <a:srgbClr val="8E0000"/>
                </a:solidFill>
                <a:latin typeface="+mj-lt"/>
              </a:rPr>
              <a:t> A discussion of the forthcoming report</a:t>
            </a:r>
          </a:p>
          <a:p>
            <a:pPr lvl="0"/>
            <a:r>
              <a:rPr lang="en-US" sz="3600" dirty="0">
                <a:solidFill>
                  <a:srgbClr val="8E0000"/>
                </a:solidFill>
                <a:latin typeface="+mj-lt"/>
              </a:rPr>
              <a:t> Reflections from Rebecca Gomez of the Heising-Simons Foundation</a:t>
            </a:r>
          </a:p>
          <a:p>
            <a:r>
              <a:rPr lang="en-US" sz="3600" dirty="0">
                <a:solidFill>
                  <a:srgbClr val="8E0000"/>
                </a:solidFill>
                <a:latin typeface="+mj-lt"/>
              </a:rPr>
              <a:t> Q and A</a:t>
            </a:r>
          </a:p>
          <a:p>
            <a:pPr marL="0" lvl="0" indent="0">
              <a:buNone/>
            </a:pPr>
            <a:endParaRPr lang="en-US" sz="3600" dirty="0">
              <a:solidFill>
                <a:srgbClr val="8E0000"/>
              </a:solidFill>
              <a:latin typeface="+mj-lt"/>
            </a:endParaRP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Overview of Today’s Discussion</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9738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600" y="1146305"/>
            <a:ext cx="10972800" cy="5492620"/>
          </a:xfrm>
        </p:spPr>
        <p:txBody>
          <a:bodyPr>
            <a:normAutofit fontScale="92500" lnSpcReduction="10000"/>
          </a:bodyPr>
          <a:lstStyle/>
          <a:p>
            <a:pPr lvl="0">
              <a:spcBef>
                <a:spcPts val="600"/>
              </a:spcBef>
              <a:spcAft>
                <a:spcPts val="600"/>
              </a:spcAft>
            </a:pPr>
            <a:r>
              <a:rPr lang="en-US" sz="3600" dirty="0">
                <a:solidFill>
                  <a:srgbClr val="8E0000"/>
                </a:solidFill>
                <a:latin typeface="+mj-lt"/>
              </a:rPr>
              <a:t>Coordination, Consolidation, Creation</a:t>
            </a:r>
          </a:p>
          <a:p>
            <a:pPr lvl="0">
              <a:spcBef>
                <a:spcPts val="600"/>
              </a:spcBef>
              <a:spcAft>
                <a:spcPts val="600"/>
              </a:spcAft>
            </a:pPr>
            <a:r>
              <a:rPr lang="en-US" sz="3600" dirty="0">
                <a:solidFill>
                  <a:srgbClr val="8E0000"/>
                </a:solidFill>
                <a:latin typeface="+mj-lt"/>
              </a:rPr>
              <a:t>Coordination</a:t>
            </a:r>
          </a:p>
          <a:p>
            <a:pPr lvl="1">
              <a:spcBef>
                <a:spcPts val="600"/>
              </a:spcBef>
              <a:spcAft>
                <a:spcPts val="600"/>
              </a:spcAft>
              <a:buFont typeface="Wingdings" panose="05000000000000000000" pitchFamily="2" charset="2"/>
              <a:buChar char="Ø"/>
            </a:pPr>
            <a:r>
              <a:rPr lang="en-US" sz="3600" dirty="0">
                <a:solidFill>
                  <a:srgbClr val="8E0000"/>
                </a:solidFill>
                <a:latin typeface="+mj-lt"/>
              </a:rPr>
              <a:t> Governor’s office? (Hawaii, Illinois, Kentucky)</a:t>
            </a:r>
          </a:p>
          <a:p>
            <a:pPr>
              <a:spcBef>
                <a:spcPts val="600"/>
              </a:spcBef>
              <a:spcAft>
                <a:spcPts val="600"/>
              </a:spcAft>
            </a:pPr>
            <a:r>
              <a:rPr lang="en-US" sz="3600" dirty="0">
                <a:solidFill>
                  <a:srgbClr val="8E0000"/>
                </a:solidFill>
                <a:latin typeface="+mj-lt"/>
              </a:rPr>
              <a:t> Consolidation</a:t>
            </a:r>
          </a:p>
          <a:p>
            <a:pPr lvl="1">
              <a:spcBef>
                <a:spcPts val="600"/>
              </a:spcBef>
              <a:spcAft>
                <a:spcPts val="600"/>
              </a:spcAft>
              <a:buFont typeface="Wingdings" panose="05000000000000000000" pitchFamily="2" charset="2"/>
              <a:buChar char="Ø"/>
            </a:pPr>
            <a:r>
              <a:rPr lang="en-US" sz="3600" dirty="0">
                <a:solidFill>
                  <a:srgbClr val="8E0000"/>
                </a:solidFill>
                <a:latin typeface="+mj-lt"/>
              </a:rPr>
              <a:t> Education (Arkansas, Maryland, Michigan)</a:t>
            </a:r>
          </a:p>
          <a:p>
            <a:pPr lvl="1">
              <a:spcBef>
                <a:spcPts val="600"/>
              </a:spcBef>
              <a:spcAft>
                <a:spcPts val="600"/>
              </a:spcAft>
              <a:buFont typeface="Wingdings" panose="05000000000000000000" pitchFamily="2" charset="2"/>
              <a:buChar char="Ø"/>
            </a:pPr>
            <a:r>
              <a:rPr lang="en-US" sz="3600" dirty="0">
                <a:solidFill>
                  <a:srgbClr val="8E0000"/>
                </a:solidFill>
                <a:latin typeface="+mj-lt"/>
              </a:rPr>
              <a:t> Human services (North Carolina)</a:t>
            </a:r>
          </a:p>
          <a:p>
            <a:pPr lvl="1">
              <a:spcBef>
                <a:spcPts val="600"/>
              </a:spcBef>
              <a:spcAft>
                <a:spcPts val="600"/>
              </a:spcAft>
              <a:buFont typeface="Wingdings" panose="05000000000000000000" pitchFamily="2" charset="2"/>
              <a:buChar char="Ø"/>
            </a:pPr>
            <a:r>
              <a:rPr lang="en-US" sz="3600" dirty="0">
                <a:solidFill>
                  <a:srgbClr val="8E0000"/>
                </a:solidFill>
                <a:latin typeface="+mj-lt"/>
              </a:rPr>
              <a:t> Perceived advantage: Unified vision &amp; operations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Choosing a host agency</a:t>
            </a:r>
          </a:p>
          <a:p>
            <a:pPr>
              <a:spcBef>
                <a:spcPts val="600"/>
              </a:spcBef>
              <a:spcAft>
                <a:spcPts val="600"/>
              </a:spcAft>
            </a:pPr>
            <a:r>
              <a:rPr lang="en-US" sz="3600" dirty="0">
                <a:solidFill>
                  <a:srgbClr val="8E0000"/>
                </a:solidFill>
                <a:latin typeface="+mj-lt"/>
              </a:rPr>
              <a:t>Creation (Alabama, Georgia, Massachusetts, New Mexico, Washington)</a:t>
            </a:r>
          </a:p>
          <a:p>
            <a:pPr lvl="1"/>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20</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6. Configuring state capacity (continued)</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7514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spcBef>
                <a:spcPts val="600"/>
              </a:spcBef>
              <a:spcAft>
                <a:spcPts val="600"/>
              </a:spcAft>
            </a:pPr>
            <a:r>
              <a:rPr lang="en-US" sz="3600" dirty="0">
                <a:solidFill>
                  <a:srgbClr val="8E0000"/>
                </a:solidFill>
                <a:latin typeface="+mj-lt"/>
              </a:rPr>
              <a:t>Interagency connective tissue</a:t>
            </a:r>
          </a:p>
          <a:p>
            <a:pPr lvl="1">
              <a:spcBef>
                <a:spcPts val="600"/>
              </a:spcBef>
              <a:spcAft>
                <a:spcPts val="600"/>
              </a:spcAft>
              <a:buFont typeface="Wingdings" panose="05000000000000000000" pitchFamily="2" charset="2"/>
              <a:buChar char="Ø"/>
            </a:pPr>
            <a:r>
              <a:rPr lang="en-US" sz="3600" dirty="0">
                <a:solidFill>
                  <a:srgbClr val="8E0000"/>
                </a:solidFill>
                <a:latin typeface="+mj-lt"/>
              </a:rPr>
              <a:t> Will be needed regardless and demands capacity</a:t>
            </a:r>
          </a:p>
          <a:p>
            <a:pPr lvl="1">
              <a:spcBef>
                <a:spcPts val="600"/>
              </a:spcBef>
              <a:spcAft>
                <a:spcPts val="600"/>
              </a:spcAft>
              <a:buFont typeface="Wingdings" panose="05000000000000000000" pitchFamily="2" charset="2"/>
              <a:buChar char="Ø"/>
            </a:pPr>
            <a:r>
              <a:rPr lang="en-US" sz="3600" dirty="0">
                <a:solidFill>
                  <a:srgbClr val="8E0000"/>
                </a:solidFill>
                <a:latin typeface="+mj-lt"/>
              </a:rPr>
              <a:t> Gubernatorial leadership</a:t>
            </a:r>
          </a:p>
          <a:p>
            <a:pPr lvl="1">
              <a:spcBef>
                <a:spcPts val="600"/>
              </a:spcBef>
              <a:spcAft>
                <a:spcPts val="600"/>
              </a:spcAft>
              <a:buFont typeface="Wingdings" panose="05000000000000000000" pitchFamily="2" charset="2"/>
              <a:buChar char="Ø"/>
            </a:pPr>
            <a:r>
              <a:rPr lang="en-US" sz="3600" dirty="0">
                <a:solidFill>
                  <a:srgbClr val="8E0000"/>
                </a:solidFill>
                <a:latin typeface="+mj-lt"/>
              </a:rPr>
              <a:t> Inside-outside and inside-inside</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21</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6. Configuring state capacity (continued)</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3099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5151166"/>
          </a:xfrm>
        </p:spPr>
        <p:txBody>
          <a:bodyPr>
            <a:normAutofit fontScale="92500" lnSpcReduction="10000"/>
          </a:bodyPr>
          <a:lstStyle/>
          <a:p>
            <a:pPr lvl="0">
              <a:spcBef>
                <a:spcPts val="600"/>
              </a:spcBef>
              <a:spcAft>
                <a:spcPts val="600"/>
              </a:spcAft>
            </a:pPr>
            <a:r>
              <a:rPr lang="en-US" sz="3600" dirty="0">
                <a:solidFill>
                  <a:srgbClr val="8E0000"/>
                </a:solidFill>
                <a:latin typeface="+mj-lt"/>
              </a:rPr>
              <a:t>Change management is hard for any organization</a:t>
            </a:r>
          </a:p>
          <a:p>
            <a:pPr marL="457200" lvl="1">
              <a:spcBef>
                <a:spcPts val="600"/>
              </a:spcBef>
              <a:spcAft>
                <a:spcPts val="600"/>
              </a:spcAft>
              <a:buFont typeface="Wingdings" panose="05000000000000000000" pitchFamily="2" charset="2"/>
              <a:buChar char="Ø"/>
            </a:pPr>
            <a:r>
              <a:rPr lang="en-US" sz="3600" dirty="0">
                <a:solidFill>
                  <a:srgbClr val="8E0000"/>
                </a:solidFill>
                <a:latin typeface="+mj-lt"/>
              </a:rPr>
              <a:t> Engage the entire field</a:t>
            </a:r>
          </a:p>
          <a:p>
            <a:pPr marL="457200" lvl="1">
              <a:spcBef>
                <a:spcPts val="600"/>
              </a:spcBef>
              <a:spcAft>
                <a:spcPts val="600"/>
              </a:spcAft>
              <a:buFont typeface="Wingdings" panose="05000000000000000000" pitchFamily="2" charset="2"/>
              <a:buChar char="Ø"/>
            </a:pPr>
            <a:r>
              <a:rPr lang="en-US" sz="3600" dirty="0">
                <a:solidFill>
                  <a:srgbClr val="8E0000"/>
                </a:solidFill>
                <a:latin typeface="+mj-lt"/>
              </a:rPr>
              <a:t> Manage the process within state government</a:t>
            </a:r>
          </a:p>
          <a:p>
            <a:pPr marL="914400" lvl="2">
              <a:spcBef>
                <a:spcPts val="600"/>
              </a:spcBef>
              <a:spcAft>
                <a:spcPts val="600"/>
              </a:spcAft>
            </a:pPr>
            <a:r>
              <a:rPr lang="en-US" sz="3600" dirty="0">
                <a:solidFill>
                  <a:srgbClr val="8E0000"/>
                </a:solidFill>
                <a:latin typeface="+mj-lt"/>
              </a:rPr>
              <a:t> Practical challenges</a:t>
            </a:r>
          </a:p>
          <a:p>
            <a:pPr marL="914400" lvl="2">
              <a:spcBef>
                <a:spcPts val="600"/>
              </a:spcBef>
              <a:spcAft>
                <a:spcPts val="600"/>
              </a:spcAft>
            </a:pPr>
            <a:r>
              <a:rPr lang="en-US" sz="3600" dirty="0">
                <a:solidFill>
                  <a:srgbClr val="8E0000"/>
                </a:solidFill>
                <a:latin typeface="+mj-lt"/>
              </a:rPr>
              <a:t> Cultural challenges</a:t>
            </a:r>
          </a:p>
          <a:p>
            <a:pPr marL="914400" lvl="2">
              <a:spcBef>
                <a:spcPts val="600"/>
              </a:spcBef>
              <a:spcAft>
                <a:spcPts val="600"/>
              </a:spcAft>
            </a:pPr>
            <a:r>
              <a:rPr lang="en-US" sz="3600" dirty="0">
                <a:solidFill>
                  <a:srgbClr val="8E0000"/>
                </a:solidFill>
                <a:latin typeface="+mj-lt"/>
              </a:rPr>
              <a:t> Breaking down silos</a:t>
            </a:r>
          </a:p>
          <a:p>
            <a:pPr marL="457200" lvl="1">
              <a:spcBef>
                <a:spcPts val="600"/>
              </a:spcBef>
              <a:spcAft>
                <a:spcPts val="600"/>
              </a:spcAft>
              <a:buFont typeface="Wingdings" panose="05000000000000000000" pitchFamily="2" charset="2"/>
              <a:buChar char="Ø"/>
            </a:pPr>
            <a:r>
              <a:rPr lang="en-US" sz="3600" dirty="0">
                <a:solidFill>
                  <a:srgbClr val="8E0000"/>
                </a:solidFill>
                <a:latin typeface="+mj-lt"/>
              </a:rPr>
              <a:t> Support for state government partners</a:t>
            </a:r>
          </a:p>
          <a:p>
            <a:pPr marL="457200" lvl="1">
              <a:spcBef>
                <a:spcPts val="600"/>
              </a:spcBef>
              <a:spcAft>
                <a:spcPts val="600"/>
              </a:spcAft>
              <a:buFont typeface="Wingdings" panose="05000000000000000000" pitchFamily="2" charset="2"/>
              <a:buChar char="Ø"/>
            </a:pPr>
            <a:r>
              <a:rPr lang="en-US" sz="3600" dirty="0">
                <a:solidFill>
                  <a:srgbClr val="8E0000"/>
                </a:solidFill>
                <a:latin typeface="+mj-lt"/>
              </a:rPr>
              <a:t> Setting a timeline</a:t>
            </a:r>
          </a:p>
          <a:p>
            <a:pPr marL="457200" lvl="1">
              <a:spcBef>
                <a:spcPts val="600"/>
              </a:spcBef>
              <a:spcAft>
                <a:spcPts val="600"/>
              </a:spcAft>
              <a:buFont typeface="Wingdings" panose="05000000000000000000" pitchFamily="2" charset="2"/>
              <a:buChar char="Ø"/>
            </a:pPr>
            <a:r>
              <a:rPr lang="en-US" sz="3600" dirty="0">
                <a:solidFill>
                  <a:srgbClr val="8E0000"/>
                </a:solidFill>
                <a:latin typeface="+mj-lt"/>
              </a:rPr>
              <a:t> Anticipate evolution</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22</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7. Change management in governance transition</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355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79"/>
            <a:ext cx="10972800" cy="5273545"/>
          </a:xfrm>
        </p:spPr>
        <p:txBody>
          <a:bodyPr>
            <a:normAutofit fontScale="92500" lnSpcReduction="10000"/>
          </a:bodyPr>
          <a:lstStyle/>
          <a:p>
            <a:pPr lvl="0">
              <a:spcBef>
                <a:spcPts val="600"/>
              </a:spcBef>
              <a:spcAft>
                <a:spcPts val="600"/>
              </a:spcAft>
            </a:pPr>
            <a:r>
              <a:rPr lang="en-US" sz="3600" dirty="0">
                <a:solidFill>
                  <a:srgbClr val="8E0000"/>
                </a:solidFill>
                <a:latin typeface="+mj-lt"/>
              </a:rPr>
              <a:t>Is it worth it?  Some things to consider:</a:t>
            </a:r>
          </a:p>
          <a:p>
            <a:pPr lvl="1">
              <a:spcBef>
                <a:spcPts val="600"/>
              </a:spcBef>
              <a:spcAft>
                <a:spcPts val="600"/>
              </a:spcAft>
              <a:buFont typeface="Wingdings" panose="05000000000000000000" pitchFamily="2" charset="2"/>
              <a:buChar char="Ø"/>
            </a:pPr>
            <a:r>
              <a:rPr lang="en-US" sz="3600" dirty="0">
                <a:solidFill>
                  <a:srgbClr val="8E0000"/>
                </a:solidFill>
                <a:latin typeface="+mj-lt"/>
              </a:rPr>
              <a:t> The need for high-level leadership</a:t>
            </a:r>
          </a:p>
          <a:p>
            <a:pPr lvl="1">
              <a:spcBef>
                <a:spcPts val="600"/>
              </a:spcBef>
              <a:spcAft>
                <a:spcPts val="600"/>
              </a:spcAft>
              <a:buFont typeface="Wingdings" panose="05000000000000000000" pitchFamily="2" charset="2"/>
              <a:buChar char="Ø"/>
            </a:pPr>
            <a:r>
              <a:rPr lang="en-US" sz="3600" dirty="0">
                <a:solidFill>
                  <a:srgbClr val="8E0000"/>
                </a:solidFill>
                <a:latin typeface="+mj-lt"/>
              </a:rPr>
              <a:t> No structure solves all of the problems, and moving programs is not the same as fixing them – need to build capacity</a:t>
            </a:r>
          </a:p>
          <a:p>
            <a:pPr lvl="1">
              <a:spcBef>
                <a:spcPts val="600"/>
              </a:spcBef>
              <a:spcAft>
                <a:spcPts val="600"/>
              </a:spcAft>
              <a:buFont typeface="Wingdings" panose="05000000000000000000" pitchFamily="2" charset="2"/>
              <a:buChar char="Ø"/>
            </a:pPr>
            <a:r>
              <a:rPr lang="en-US" sz="3600" dirty="0">
                <a:solidFill>
                  <a:srgbClr val="8E0000"/>
                </a:solidFill>
                <a:latin typeface="+mj-lt"/>
              </a:rPr>
              <a:t> Role definition matters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Political symbolism matters</a:t>
            </a:r>
          </a:p>
          <a:p>
            <a:pPr lvl="1">
              <a:spcBef>
                <a:spcPts val="600"/>
              </a:spcBef>
              <a:spcAft>
                <a:spcPts val="600"/>
              </a:spcAft>
              <a:buFont typeface="Wingdings" panose="05000000000000000000" pitchFamily="2" charset="2"/>
              <a:buChar char="Ø"/>
            </a:pPr>
            <a:r>
              <a:rPr lang="en-US" sz="3600" dirty="0">
                <a:solidFill>
                  <a:srgbClr val="8E0000"/>
                </a:solidFill>
                <a:latin typeface="+mj-lt"/>
              </a:rPr>
              <a:t> The status quo has a cost</a:t>
            </a:r>
          </a:p>
          <a:p>
            <a:pPr lvl="1">
              <a:spcBef>
                <a:spcPts val="600"/>
              </a:spcBef>
              <a:spcAft>
                <a:spcPts val="600"/>
              </a:spcAft>
              <a:buFont typeface="Wingdings" panose="05000000000000000000" pitchFamily="2" charset="2"/>
              <a:buChar char="Ø"/>
            </a:pPr>
            <a:r>
              <a:rPr lang="en-US" sz="3600" dirty="0">
                <a:solidFill>
                  <a:srgbClr val="8E0000"/>
                </a:solidFill>
                <a:latin typeface="+mj-lt"/>
              </a:rPr>
              <a:t> Perfection should not be the enemy of improvement</a:t>
            </a:r>
          </a:p>
          <a:p>
            <a:pPr lvl="1">
              <a:spcBef>
                <a:spcPts val="600"/>
              </a:spcBef>
              <a:spcAft>
                <a:spcPts val="600"/>
              </a:spcAft>
              <a:buFont typeface="Wingdings" panose="05000000000000000000" pitchFamily="2" charset="2"/>
              <a:buChar char="Ø"/>
            </a:pPr>
            <a:r>
              <a:rPr lang="en-US" sz="3600" dirty="0">
                <a:solidFill>
                  <a:srgbClr val="8E0000"/>
                </a:solidFill>
                <a:latin typeface="+mj-lt"/>
              </a:rPr>
              <a:t> The process should be dynamic over time</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23</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8. Key considerations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9728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79"/>
            <a:ext cx="10972800" cy="4942823"/>
          </a:xfrm>
        </p:spPr>
        <p:txBody>
          <a:bodyPr>
            <a:noAutofit/>
          </a:bodyPr>
          <a:lstStyle/>
          <a:p>
            <a:pPr lvl="0">
              <a:spcBef>
                <a:spcPts val="600"/>
              </a:spcBef>
              <a:spcAft>
                <a:spcPts val="600"/>
              </a:spcAft>
            </a:pPr>
            <a:r>
              <a:rPr lang="en-US" sz="3200" dirty="0">
                <a:solidFill>
                  <a:srgbClr val="8E0000"/>
                </a:solidFill>
                <a:latin typeface="+mj-lt"/>
              </a:rPr>
              <a:t>Federal government support</a:t>
            </a:r>
          </a:p>
          <a:p>
            <a:pPr lvl="0">
              <a:spcBef>
                <a:spcPts val="600"/>
              </a:spcBef>
              <a:spcAft>
                <a:spcPts val="600"/>
              </a:spcAft>
            </a:pPr>
            <a:r>
              <a:rPr lang="en-US" sz="3200" dirty="0">
                <a:solidFill>
                  <a:srgbClr val="8E0000"/>
                </a:solidFill>
                <a:latin typeface="+mj-lt"/>
              </a:rPr>
              <a:t>Leadership from national organizations</a:t>
            </a:r>
          </a:p>
          <a:p>
            <a:pPr lvl="1">
              <a:spcBef>
                <a:spcPts val="600"/>
              </a:spcBef>
              <a:spcAft>
                <a:spcPts val="600"/>
              </a:spcAft>
              <a:buFont typeface="Wingdings" panose="05000000000000000000" pitchFamily="2" charset="2"/>
              <a:buChar char="Ø"/>
            </a:pPr>
            <a:r>
              <a:rPr lang="en-US" sz="3200" dirty="0">
                <a:solidFill>
                  <a:srgbClr val="8E0000"/>
                </a:solidFill>
                <a:latin typeface="+mj-lt"/>
              </a:rPr>
              <a:t> In-depth engagement</a:t>
            </a:r>
          </a:p>
          <a:p>
            <a:pPr lvl="1">
              <a:spcBef>
                <a:spcPts val="600"/>
              </a:spcBef>
              <a:spcAft>
                <a:spcPts val="600"/>
              </a:spcAft>
              <a:buFont typeface="Wingdings" panose="05000000000000000000" pitchFamily="2" charset="2"/>
              <a:buChar char="Ø"/>
            </a:pPr>
            <a:r>
              <a:rPr lang="en-US" sz="3200" dirty="0">
                <a:solidFill>
                  <a:srgbClr val="8E0000"/>
                </a:solidFill>
                <a:latin typeface="+mj-lt"/>
              </a:rPr>
              <a:t> Peer-to-peer learning</a:t>
            </a:r>
          </a:p>
          <a:p>
            <a:pPr lvl="0">
              <a:spcBef>
                <a:spcPts val="600"/>
              </a:spcBef>
              <a:spcAft>
                <a:spcPts val="600"/>
              </a:spcAft>
            </a:pPr>
            <a:r>
              <a:rPr lang="en-US" sz="3200" dirty="0">
                <a:solidFill>
                  <a:srgbClr val="8E0000"/>
                </a:solidFill>
                <a:latin typeface="+mj-lt"/>
              </a:rPr>
              <a:t>A research agenda</a:t>
            </a:r>
          </a:p>
          <a:p>
            <a:pPr lvl="0">
              <a:spcBef>
                <a:spcPts val="600"/>
              </a:spcBef>
              <a:spcAft>
                <a:spcPts val="600"/>
              </a:spcAft>
            </a:pPr>
            <a:r>
              <a:rPr lang="en-US" sz="3200" dirty="0">
                <a:solidFill>
                  <a:srgbClr val="8E0000"/>
                </a:solidFill>
                <a:latin typeface="+mj-lt"/>
              </a:rPr>
              <a:t>Philanthropic support</a:t>
            </a:r>
          </a:p>
          <a:p>
            <a:pPr lvl="0"/>
            <a:endParaRPr lang="en-US" sz="32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24</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Some Next Steps for the Field</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5096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79"/>
            <a:ext cx="10972800" cy="4942823"/>
          </a:xfrm>
        </p:spPr>
        <p:txBody>
          <a:bodyPr>
            <a:noAutofit/>
          </a:bodyPr>
          <a:lstStyle/>
          <a:p>
            <a:pPr lvl="0"/>
            <a:r>
              <a:rPr lang="en-US" sz="3200" dirty="0">
                <a:solidFill>
                  <a:srgbClr val="8E0000"/>
                </a:solidFill>
                <a:latin typeface="+mj-lt"/>
              </a:rPr>
              <a:t>Deep thanks to all of the informants and reviewers</a:t>
            </a:r>
          </a:p>
          <a:p>
            <a:pPr lvl="0"/>
            <a:r>
              <a:rPr lang="en-US" sz="3200" dirty="0">
                <a:solidFill>
                  <a:srgbClr val="8E0000"/>
                </a:solidFill>
                <a:latin typeface="+mj-lt"/>
              </a:rPr>
              <a:t>Many organizations have done important work in this area: National Governors Association, Education Commission of the States, National Conference of State Legislatures, Council of Chief State School Officers, Bipartisan Policy Center, the BUILD Initiative, the Ounce of Prevention Fund, and others</a:t>
            </a:r>
          </a:p>
          <a:p>
            <a:pPr lvl="0"/>
            <a:r>
              <a:rPr lang="en-US" sz="3200" dirty="0">
                <a:solidFill>
                  <a:srgbClr val="8E0000"/>
                </a:solidFill>
                <a:latin typeface="+mj-lt"/>
              </a:rPr>
              <a:t>ECS is developing a database of different state approaches</a:t>
            </a:r>
          </a:p>
          <a:p>
            <a:pPr lvl="0"/>
            <a:r>
              <a:rPr lang="en-US" sz="3200" dirty="0">
                <a:solidFill>
                  <a:srgbClr val="8E0000"/>
                </a:solidFill>
                <a:latin typeface="+mj-lt"/>
              </a:rPr>
              <a:t>A difficult but important moment</a:t>
            </a:r>
          </a:p>
          <a:p>
            <a:pPr lvl="0"/>
            <a:endParaRPr lang="en-US" sz="32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25</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Thank you!</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0222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504824" y="1373505"/>
            <a:ext cx="10972800" cy="4332514"/>
          </a:xfrm>
        </p:spPr>
        <p:txBody>
          <a:bodyPr>
            <a:normAutofit/>
          </a:bodyPr>
          <a:lstStyle/>
          <a:p>
            <a:pPr marL="0" lvl="0" indent="0" algn="ctr">
              <a:buNone/>
            </a:pPr>
            <a:endParaRPr lang="en-US" sz="7200" b="1" dirty="0">
              <a:solidFill>
                <a:srgbClr val="8E0000"/>
              </a:solidFill>
              <a:latin typeface="+mj-lt"/>
            </a:endParaRPr>
          </a:p>
          <a:p>
            <a:pPr marL="0" lvl="0" indent="0" algn="ctr">
              <a:buNone/>
            </a:pPr>
            <a:r>
              <a:rPr lang="en-US" sz="7200" b="1" dirty="0">
                <a:solidFill>
                  <a:srgbClr val="8E0000"/>
                </a:solidFill>
                <a:latin typeface="+mj-lt"/>
              </a:rPr>
              <a:t>REBECCA GOMEZ</a:t>
            </a:r>
          </a:p>
          <a:p>
            <a:pPr marL="0" indent="0" algn="ctr">
              <a:buNone/>
            </a:pPr>
            <a:r>
              <a:rPr lang="en-US" sz="4800" dirty="0">
                <a:solidFill>
                  <a:srgbClr val="8E0000"/>
                </a:solidFill>
              </a:rPr>
              <a:t>Heising-Simons Foundation</a:t>
            </a:r>
          </a:p>
          <a:p>
            <a:pPr marL="0" lvl="0" indent="0" algn="ctr">
              <a:buNone/>
            </a:pPr>
            <a:endParaRPr lang="en-US" sz="7200" b="1" dirty="0">
              <a:solidFill>
                <a:srgbClr val="8E0000"/>
              </a:solidFill>
              <a:latin typeface="+mj-lt"/>
            </a:endParaRPr>
          </a:p>
          <a:p>
            <a:pPr marL="0" lvl="0" indent="0">
              <a:buNone/>
            </a:pPr>
            <a:endParaRPr lang="en-US" sz="3600" dirty="0">
              <a:solidFill>
                <a:srgbClr val="8E0000"/>
              </a:solidFill>
              <a:latin typeface="+mj-lt"/>
            </a:endParaRP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26</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1484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27</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2600" b="1" dirty="0">
                <a:solidFill>
                  <a:schemeClr val="tx1"/>
                </a:solidFill>
                <a:effectLst/>
                <a:ea typeface="Times New Roman" panose="02020603050405020304" pitchFamily="18" charset="0"/>
              </a:rPr>
              <a:t>FORESIGHT </a:t>
            </a:r>
            <a:r>
              <a:rPr lang="en-US" sz="2600" b="1" dirty="0">
                <a:solidFill>
                  <a:srgbClr val="8E0000"/>
                </a:solidFill>
                <a:effectLst/>
                <a:ea typeface="Times New Roman" panose="02020603050405020304" pitchFamily="18" charset="0"/>
              </a:rPr>
              <a:t>LAW + POLICY</a:t>
            </a:r>
            <a:endParaRPr lang="en-US" sz="2600" dirty="0">
              <a:solidFill>
                <a:srgbClr val="8E0000"/>
              </a:solidFill>
              <a:effectLst/>
              <a:ea typeface="Times New Roman" panose="02020603050405020304" pitchFamily="18" charset="0"/>
            </a:endParaRPr>
          </a:p>
        </p:txBody>
      </p:sp>
      <p:sp>
        <p:nvSpPr>
          <p:cNvPr id="6" name="TextBox 5"/>
          <p:cNvSpPr txBox="1"/>
          <p:nvPr/>
        </p:nvSpPr>
        <p:spPr>
          <a:xfrm>
            <a:off x="1099187" y="2191878"/>
            <a:ext cx="9669162" cy="4955203"/>
          </a:xfrm>
          <a:prstGeom prst="rect">
            <a:avLst/>
          </a:prstGeom>
          <a:noFill/>
        </p:spPr>
        <p:txBody>
          <a:bodyPr wrap="square" rtlCol="0">
            <a:spAutoFit/>
          </a:bodyPr>
          <a:lstStyle/>
          <a:p>
            <a:pPr algn="ctr"/>
            <a:endParaRPr lang="en-US" sz="3600" b="1" cap="all" dirty="0">
              <a:solidFill>
                <a:srgbClr val="8E0000"/>
              </a:solidFill>
              <a:latin typeface="Calibri" panose="020F0502020204030204" pitchFamily="34" charset="0"/>
              <a:ea typeface="Open Sans Extrabold" pitchFamily="34" charset="0"/>
              <a:cs typeface="Calibri" panose="020F0502020204030204" pitchFamily="34" charset="0"/>
            </a:endParaRPr>
          </a:p>
          <a:p>
            <a:r>
              <a:rPr lang="en-US" sz="3600" dirty="0">
                <a:solidFill>
                  <a:srgbClr val="8E0000"/>
                </a:solidFill>
                <a:latin typeface="Calibri" panose="020F0502020204030204" pitchFamily="34" charset="0"/>
                <a:ea typeface="Open Sans Extrabold" pitchFamily="34" charset="0"/>
                <a:cs typeface="Calibri" panose="020F0502020204030204" pitchFamily="34" charset="0"/>
              </a:rPr>
              <a:t>Thank you!</a:t>
            </a:r>
          </a:p>
          <a:p>
            <a:endParaRPr lang="en-US" sz="2000" dirty="0">
              <a:solidFill>
                <a:srgbClr val="8E0000"/>
              </a:solidFill>
              <a:latin typeface="Calibri" panose="020F0502020204030204" pitchFamily="34" charset="0"/>
              <a:ea typeface="Open Sans Extrabold" pitchFamily="34" charset="0"/>
              <a:cs typeface="Calibri" panose="020F0502020204030204" pitchFamily="34" charset="0"/>
            </a:endParaRPr>
          </a:p>
          <a:p>
            <a:r>
              <a:rPr lang="en-US" sz="3600" dirty="0">
                <a:solidFill>
                  <a:srgbClr val="8E0000"/>
                </a:solidFill>
                <a:latin typeface="Calibri" panose="020F0502020204030204" pitchFamily="34" charset="0"/>
                <a:ea typeface="Open Sans Extrabold" pitchFamily="34" charset="0"/>
                <a:cs typeface="Calibri" panose="020F0502020204030204" pitchFamily="34" charset="0"/>
              </a:rPr>
              <a:t>Elliot Regenstein		  	</a:t>
            </a:r>
          </a:p>
          <a:p>
            <a:r>
              <a:rPr lang="en-US" sz="3600" cap="all" dirty="0">
                <a:solidFill>
                  <a:srgbClr val="8E0000"/>
                </a:solidFill>
                <a:latin typeface="Calibri" panose="020F0502020204030204" pitchFamily="34" charset="0"/>
                <a:ea typeface="Open Sans Extrabold" pitchFamily="34" charset="0"/>
                <a:cs typeface="Calibri" panose="020F0502020204030204" pitchFamily="34" charset="0"/>
              </a:rPr>
              <a:t>(p) 202.499.6996 x 105		   	</a:t>
            </a:r>
          </a:p>
          <a:p>
            <a:r>
              <a:rPr lang="en-US" sz="3600" dirty="0">
                <a:solidFill>
                  <a:srgbClr val="8E0000"/>
                </a:solidFill>
                <a:latin typeface="Calibri" panose="020F0502020204030204" pitchFamily="34" charset="0"/>
                <a:ea typeface="Open Sans Extrabold" pitchFamily="34" charset="0"/>
                <a:cs typeface="Calibri" panose="020F0502020204030204" pitchFamily="34" charset="0"/>
              </a:rPr>
              <a:t>(E) Elliot.Regenstein@FLPadvisors.com </a:t>
            </a:r>
          </a:p>
          <a:p>
            <a:r>
              <a:rPr lang="en-US" sz="3600" dirty="0">
                <a:solidFill>
                  <a:srgbClr val="8E0000"/>
                </a:solidFill>
                <a:latin typeface="Calibri" panose="020F0502020204030204" pitchFamily="34" charset="0"/>
                <a:ea typeface="Open Sans Extrabold" pitchFamily="34" charset="0"/>
                <a:cs typeface="Calibri" panose="020F0502020204030204" pitchFamily="34" charset="0"/>
              </a:rPr>
              <a:t>      </a:t>
            </a:r>
          </a:p>
          <a:p>
            <a:endParaRPr lang="en-US" sz="2000" dirty="0">
              <a:solidFill>
                <a:srgbClr val="8E0000"/>
              </a:solidFill>
              <a:latin typeface="Calibri" panose="020F0502020204030204" pitchFamily="34" charset="0"/>
              <a:ea typeface="Open Sans Extrabold" pitchFamily="34" charset="0"/>
              <a:cs typeface="Calibri" panose="020F0502020204030204" pitchFamily="34" charset="0"/>
            </a:endParaRPr>
          </a:p>
          <a:p>
            <a:pPr algn="ctr"/>
            <a:r>
              <a:rPr lang="en-US" sz="2000" dirty="0">
                <a:solidFill>
                  <a:srgbClr val="8E0000"/>
                </a:solidFill>
                <a:latin typeface="Calibri" panose="020F0502020204030204" pitchFamily="34" charset="0"/>
                <a:ea typeface="Open Sans Extrabold" pitchFamily="34" charset="0"/>
                <a:cs typeface="Calibri" panose="020F0502020204030204" pitchFamily="34" charset="0"/>
              </a:rPr>
              <a:t>www.FLPAdvisors.com  ⁄       @FLPadvisors</a:t>
            </a:r>
          </a:p>
          <a:p>
            <a:endParaRPr lang="en-US" sz="2000" dirty="0">
              <a:solidFill>
                <a:srgbClr val="8E0000"/>
              </a:solidFill>
              <a:latin typeface="Calibri" panose="020F0502020204030204" pitchFamily="34" charset="0"/>
              <a:ea typeface="Open Sans Extrabold" pitchFamily="34" charset="0"/>
              <a:cs typeface="Calibri" panose="020F0502020204030204" pitchFamily="34" charset="0"/>
            </a:endParaRPr>
          </a:p>
          <a:p>
            <a:endParaRPr lang="en-US" sz="2000" dirty="0">
              <a:solidFill>
                <a:srgbClr val="8E0000"/>
              </a:solidFill>
              <a:latin typeface="Calibri" panose="020F0502020204030204" pitchFamily="34" charset="0"/>
              <a:ea typeface="Open Sans Extrabold" pitchFamily="34" charset="0"/>
              <a:cs typeface="Calibri" panose="020F0502020204030204" pitchFamily="34" charset="0"/>
            </a:endParaRPr>
          </a:p>
        </p:txBody>
      </p:sp>
      <p:pic>
        <p:nvPicPr>
          <p:cNvPr id="8" name="Picture 7" descr="Twitter_logo_blu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7070" y="6194952"/>
            <a:ext cx="304800" cy="247801"/>
          </a:xfrm>
          <a:prstGeom prst="rect">
            <a:avLst/>
          </a:prstGeom>
        </p:spPr>
      </p:pic>
      <p:sp>
        <p:nvSpPr>
          <p:cNvPr id="9" name="TextBox 8">
            <a:extLst>
              <a:ext uri="{FF2B5EF4-FFF2-40B4-BE49-F238E27FC236}">
                <a16:creationId xmlns:a16="http://schemas.microsoft.com/office/drawing/2014/main" id="{F7FBC15E-27CA-4ABA-A851-2F59769AC71D}"/>
              </a:ext>
            </a:extLst>
          </p:cNvPr>
          <p:cNvSpPr txBox="1"/>
          <p:nvPr/>
        </p:nvSpPr>
        <p:spPr>
          <a:xfrm>
            <a:off x="1099187" y="597456"/>
            <a:ext cx="9669162" cy="2277547"/>
          </a:xfrm>
          <a:prstGeom prst="rect">
            <a:avLst/>
          </a:prstGeom>
          <a:noFill/>
        </p:spPr>
        <p:txBody>
          <a:bodyPr wrap="square" rtlCol="0">
            <a:spAutoFit/>
          </a:bodyPr>
          <a:lstStyle/>
          <a:p>
            <a:pPr algn="ctr"/>
            <a:endParaRPr lang="en-US" sz="3600" b="1" cap="all" dirty="0">
              <a:solidFill>
                <a:srgbClr val="8E0000"/>
              </a:solidFill>
              <a:latin typeface="Calibri" panose="020F0502020204030204" pitchFamily="34" charset="0"/>
              <a:ea typeface="Open Sans Extrabold" pitchFamily="34" charset="0"/>
              <a:cs typeface="Calibri" panose="020F0502020204030204" pitchFamily="34" charset="0"/>
            </a:endParaRPr>
          </a:p>
          <a:p>
            <a:pPr algn="ctr"/>
            <a:r>
              <a:rPr lang="en-US" sz="6600" b="1" cap="all" dirty="0">
                <a:solidFill>
                  <a:srgbClr val="8E0000"/>
                </a:solidFill>
                <a:latin typeface="Calibri" panose="020F0502020204030204" pitchFamily="34" charset="0"/>
                <a:ea typeface="Open Sans Extrabold" pitchFamily="34" charset="0"/>
                <a:cs typeface="Calibri" panose="020F0502020204030204" pitchFamily="34" charset="0"/>
              </a:rPr>
              <a:t>Questions?</a:t>
            </a:r>
            <a:endParaRPr lang="en-US" sz="6600" dirty="0">
              <a:solidFill>
                <a:srgbClr val="8E0000"/>
              </a:solidFill>
              <a:latin typeface="Calibri" panose="020F0502020204030204" pitchFamily="34" charset="0"/>
              <a:ea typeface="Open Sans Extrabold" pitchFamily="34" charset="0"/>
              <a:cs typeface="Calibri" panose="020F0502020204030204" pitchFamily="34" charset="0"/>
            </a:endParaRPr>
          </a:p>
          <a:p>
            <a:endParaRPr lang="en-US" sz="2000" dirty="0">
              <a:solidFill>
                <a:srgbClr val="8E0000"/>
              </a:solidFill>
              <a:latin typeface="Calibri" panose="020F0502020204030204" pitchFamily="34" charset="0"/>
              <a:ea typeface="Open Sans Extrabold" pitchFamily="34" charset="0"/>
              <a:cs typeface="Calibri" panose="020F0502020204030204" pitchFamily="34" charset="0"/>
            </a:endParaRPr>
          </a:p>
          <a:p>
            <a:endParaRPr lang="en-US" sz="2000" dirty="0">
              <a:solidFill>
                <a:srgbClr val="8E0000"/>
              </a:solidFill>
              <a:latin typeface="Calibri" panose="020F0502020204030204" pitchFamily="34" charset="0"/>
              <a:ea typeface="Open Sans Extrabold" pitchFamily="34" charset="0"/>
              <a:cs typeface="Calibri" panose="020F0502020204030204" pitchFamily="34" charset="0"/>
            </a:endParaRPr>
          </a:p>
        </p:txBody>
      </p:sp>
    </p:spTree>
    <p:extLst>
      <p:ext uri="{BB962C8B-B14F-4D97-AF65-F5344CB8AC3E}">
        <p14:creationId xmlns:p14="http://schemas.microsoft.com/office/powerpoint/2010/main" val="23444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r>
              <a:rPr lang="en-US" sz="3600" dirty="0">
                <a:solidFill>
                  <a:srgbClr val="8E0000"/>
                </a:solidFill>
                <a:latin typeface="+mj-lt"/>
              </a:rPr>
              <a:t> Please make sure you are muted</a:t>
            </a:r>
          </a:p>
          <a:p>
            <a:pPr lvl="0"/>
            <a:r>
              <a:rPr lang="en-US" sz="3600" dirty="0">
                <a:solidFill>
                  <a:srgbClr val="8E0000"/>
                </a:solidFill>
                <a:latin typeface="+mj-lt"/>
              </a:rPr>
              <a:t> Please put questions in the chat</a:t>
            </a:r>
          </a:p>
          <a:p>
            <a:pPr lvl="0"/>
            <a:r>
              <a:rPr lang="en-US" sz="3600" dirty="0">
                <a:solidFill>
                  <a:srgbClr val="8E0000"/>
                </a:solidFill>
                <a:latin typeface="+mj-lt"/>
              </a:rPr>
              <a:t> The session is being recorded and the recording will be posted</a:t>
            </a: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3</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Housekeeping</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6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marL="0" lvl="0" indent="0" algn="ctr">
              <a:buNone/>
            </a:pPr>
            <a:endParaRPr lang="en-US" sz="7200" b="1" dirty="0">
              <a:solidFill>
                <a:srgbClr val="8E0000"/>
              </a:solidFill>
              <a:latin typeface="+mj-lt"/>
            </a:endParaRPr>
          </a:p>
          <a:p>
            <a:pPr marL="0" lvl="0" indent="0" algn="ctr">
              <a:buNone/>
            </a:pPr>
            <a:r>
              <a:rPr lang="en-US" sz="7200" b="1" dirty="0">
                <a:solidFill>
                  <a:srgbClr val="8E0000"/>
                </a:solidFill>
                <a:latin typeface="+mj-lt"/>
              </a:rPr>
              <a:t>RUTH KAGI</a:t>
            </a:r>
          </a:p>
          <a:p>
            <a:pPr marL="0" lvl="0" indent="0" algn="ctr">
              <a:buNone/>
            </a:pPr>
            <a:r>
              <a:rPr lang="en-US" sz="4800" dirty="0">
                <a:solidFill>
                  <a:srgbClr val="8E0000"/>
                </a:solidFill>
              </a:rPr>
              <a:t>Former Washington State Representative</a:t>
            </a:r>
            <a:endParaRPr lang="en-US" sz="4800" b="1" dirty="0">
              <a:solidFill>
                <a:srgbClr val="8E0000"/>
              </a:solidFill>
              <a:latin typeface="+mj-lt"/>
            </a:endParaRPr>
          </a:p>
          <a:p>
            <a:pPr marL="0" lvl="0" indent="0">
              <a:buNone/>
            </a:pPr>
            <a:endParaRPr lang="en-US" sz="3600" dirty="0">
              <a:solidFill>
                <a:srgbClr val="8E0000"/>
              </a:solidFill>
              <a:latin typeface="+mj-lt"/>
            </a:endParaRP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4</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965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marL="0" lvl="0" indent="0" algn="ctr">
              <a:buNone/>
            </a:pPr>
            <a:endParaRPr lang="en-US" sz="7200" b="1" dirty="0">
              <a:solidFill>
                <a:srgbClr val="8E0000"/>
              </a:solidFill>
              <a:latin typeface="+mj-lt"/>
            </a:endParaRPr>
          </a:p>
          <a:p>
            <a:pPr marL="0" lvl="0" indent="0" algn="ctr">
              <a:buNone/>
            </a:pPr>
            <a:r>
              <a:rPr lang="en-US" sz="7200" b="1" dirty="0">
                <a:solidFill>
                  <a:srgbClr val="8E0000"/>
                </a:solidFill>
                <a:latin typeface="+mj-lt"/>
              </a:rPr>
              <a:t>JOHN WHITE</a:t>
            </a:r>
          </a:p>
          <a:p>
            <a:pPr marL="0" lvl="0" indent="0" algn="ctr">
              <a:buNone/>
            </a:pPr>
            <a:r>
              <a:rPr lang="en-US" sz="4800" dirty="0">
                <a:solidFill>
                  <a:srgbClr val="8E0000"/>
                </a:solidFill>
              </a:rPr>
              <a:t>Former Louisiana State Superintendent</a:t>
            </a:r>
            <a:endParaRPr lang="en-US" sz="4800" b="1" dirty="0">
              <a:solidFill>
                <a:srgbClr val="8E0000"/>
              </a:solidFill>
              <a:latin typeface="+mj-lt"/>
            </a:endParaRPr>
          </a:p>
          <a:p>
            <a:pPr marL="0" lvl="0" indent="0">
              <a:buNone/>
            </a:pPr>
            <a:endParaRPr lang="en-US" sz="3600" dirty="0">
              <a:solidFill>
                <a:srgbClr val="8E0000"/>
              </a:solidFill>
              <a:latin typeface="+mj-lt"/>
            </a:endParaRP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5</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9795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marL="0" lvl="0" indent="0">
              <a:buNone/>
            </a:pPr>
            <a:r>
              <a:rPr lang="en-US" sz="3600" dirty="0">
                <a:solidFill>
                  <a:srgbClr val="8E0000"/>
                </a:solidFill>
                <a:latin typeface="+mj-lt"/>
              </a:rPr>
              <a:t>What we know for sure: </a:t>
            </a:r>
          </a:p>
          <a:p>
            <a:pPr lvl="0"/>
            <a:r>
              <a:rPr lang="en-US" sz="3600" dirty="0">
                <a:solidFill>
                  <a:srgbClr val="8E0000"/>
                </a:solidFill>
                <a:latin typeface="+mj-lt"/>
              </a:rPr>
              <a:t>The early years are incredibly important developmentally</a:t>
            </a:r>
          </a:p>
          <a:p>
            <a:pPr lvl="0"/>
            <a:r>
              <a:rPr lang="en-US" sz="3600" dirty="0">
                <a:solidFill>
                  <a:srgbClr val="8E0000"/>
                </a:solidFill>
                <a:latin typeface="+mj-lt"/>
              </a:rPr>
              <a:t>Adult-child interactions in the first five years really matter</a:t>
            </a:r>
          </a:p>
          <a:p>
            <a:pPr lvl="0"/>
            <a:r>
              <a:rPr lang="en-US" sz="3600" dirty="0">
                <a:solidFill>
                  <a:srgbClr val="8E0000"/>
                </a:solidFill>
                <a:latin typeface="+mj-lt"/>
              </a:rPr>
              <a:t>Program-level characteristics of early care and education programs that have a positive impact</a:t>
            </a:r>
          </a:p>
          <a:p>
            <a:r>
              <a:rPr lang="en-US" sz="3600" dirty="0">
                <a:solidFill>
                  <a:srgbClr val="8E0000"/>
                </a:solidFill>
                <a:latin typeface="+mj-lt"/>
              </a:rPr>
              <a:t>National K-12 data suggests it’s very difficult to catch up</a:t>
            </a:r>
          </a:p>
          <a:p>
            <a:pPr lvl="0"/>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6</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Why This Matters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145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80"/>
            <a:ext cx="10972800" cy="4332514"/>
          </a:xfrm>
        </p:spPr>
        <p:txBody>
          <a:bodyPr>
            <a:normAutofit/>
          </a:bodyPr>
          <a:lstStyle/>
          <a:p>
            <a:pPr lvl="0"/>
            <a:r>
              <a:rPr lang="en-US" sz="3600" dirty="0">
                <a:solidFill>
                  <a:srgbClr val="8E0000"/>
                </a:solidFill>
                <a:latin typeface="+mj-lt"/>
              </a:rPr>
              <a:t> What’s the best way to organize state and local governments to deliver high-quality early care and education at scale – and connect early care and education to the full range of child development services? </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7</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What We Don’t Know</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0116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365379"/>
            <a:ext cx="10972800" cy="5245145"/>
          </a:xfrm>
        </p:spPr>
        <p:txBody>
          <a:bodyPr>
            <a:normAutofit fontScale="92500" lnSpcReduction="20000"/>
          </a:bodyPr>
          <a:lstStyle/>
          <a:p>
            <a:pPr lvl="0">
              <a:lnSpc>
                <a:spcPct val="120000"/>
              </a:lnSpc>
            </a:pPr>
            <a:r>
              <a:rPr lang="en-US" sz="3600" i="1" dirty="0">
                <a:solidFill>
                  <a:srgbClr val="8E0000"/>
                </a:solidFill>
                <a:latin typeface="+mj-lt"/>
              </a:rPr>
              <a:t>Governance: </a:t>
            </a:r>
            <a:r>
              <a:rPr lang="en-US" sz="3600" dirty="0">
                <a:solidFill>
                  <a:srgbClr val="8E0000"/>
                </a:solidFill>
                <a:latin typeface="+mj-lt"/>
              </a:rPr>
              <a:t>Governance relates to the </a:t>
            </a:r>
            <a:r>
              <a:rPr lang="en-US" sz="3600" i="1" dirty="0">
                <a:solidFill>
                  <a:srgbClr val="8E0000"/>
                </a:solidFill>
                <a:latin typeface="+mj-lt"/>
              </a:rPr>
              <a:t>exercise of authority</a:t>
            </a:r>
            <a:r>
              <a:rPr lang="en-US" sz="3600" dirty="0">
                <a:solidFill>
                  <a:srgbClr val="8E0000"/>
                </a:solidFill>
                <a:latin typeface="+mj-lt"/>
              </a:rPr>
              <a:t> in the early childhood system – which can include state and local governments, and non-governmental actors. </a:t>
            </a:r>
          </a:p>
          <a:p>
            <a:pPr lvl="0">
              <a:lnSpc>
                <a:spcPct val="120000"/>
              </a:lnSpc>
            </a:pPr>
            <a:r>
              <a:rPr lang="en-US" sz="3600" i="1" dirty="0">
                <a:solidFill>
                  <a:srgbClr val="8E0000"/>
                </a:solidFill>
                <a:latin typeface="+mj-lt"/>
              </a:rPr>
              <a:t>Early childhood education and care (ECEC)</a:t>
            </a:r>
            <a:r>
              <a:rPr lang="en-US" sz="3600" dirty="0">
                <a:solidFill>
                  <a:srgbClr val="8E0000"/>
                </a:solidFill>
                <a:latin typeface="+mj-lt"/>
              </a:rPr>
              <a:t> refers to home- and center-based services that are developmental and educational in nature.</a:t>
            </a:r>
          </a:p>
          <a:p>
            <a:pPr lvl="0">
              <a:lnSpc>
                <a:spcPct val="120000"/>
              </a:lnSpc>
            </a:pPr>
            <a:r>
              <a:rPr lang="en-US" sz="3600" i="1" dirty="0">
                <a:solidFill>
                  <a:srgbClr val="8E0000"/>
                </a:solidFill>
                <a:latin typeface="+mj-lt"/>
              </a:rPr>
              <a:t>Comprehensive early development services</a:t>
            </a:r>
            <a:r>
              <a:rPr lang="en-US" sz="3600" dirty="0">
                <a:solidFill>
                  <a:srgbClr val="8E0000"/>
                </a:solidFill>
                <a:latin typeface="+mj-lt"/>
              </a:rPr>
              <a:t> is a broader term that includes ECEC services, but also refers to other health and human services.</a:t>
            </a:r>
            <a:endParaRPr lang="en-US" sz="3600" i="1" dirty="0">
              <a:solidFill>
                <a:srgbClr val="8E0000"/>
              </a:solidFill>
              <a:latin typeface="+mj-lt"/>
            </a:endParaRPr>
          </a:p>
          <a:p>
            <a:pPr lvl="1">
              <a:lnSpc>
                <a:spcPct val="120000"/>
              </a:lnSpc>
            </a:pPr>
            <a:endParaRPr lang="en-US" sz="3600" dirty="0">
              <a:solidFill>
                <a:srgbClr val="8E0000"/>
              </a:solidFill>
              <a:latin typeface="+mj-lt"/>
            </a:endParaRPr>
          </a:p>
          <a:p>
            <a:pPr marL="0" lvl="0" indent="0">
              <a:buNone/>
            </a:pPr>
            <a:endParaRPr lang="en-US" sz="3600" dirty="0">
              <a:solidFill>
                <a:srgbClr val="8E0000"/>
              </a:solidFill>
              <a:latin typeface="+mj-lt"/>
            </a:endParaRP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8</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latin typeface="Calibri Light" panose="020F0302020204030204" pitchFamily="34" charset="0"/>
                <a:ea typeface="Times New Roman" panose="02020603050405020304" pitchFamily="18" charset="0"/>
              </a:rPr>
              <a:t>Some Key Terms and Definitions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278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2BA1-4642-4260-B98F-928F37458BFF}"/>
              </a:ext>
            </a:extLst>
          </p:cNvPr>
          <p:cNvSpPr>
            <a:spLocks noGrp="1"/>
          </p:cNvSpPr>
          <p:nvPr>
            <p:ph idx="1"/>
          </p:nvPr>
        </p:nvSpPr>
        <p:spPr>
          <a:xfrm>
            <a:off x="609599" y="1019175"/>
            <a:ext cx="10972800" cy="5331291"/>
          </a:xfrm>
        </p:spPr>
        <p:txBody>
          <a:bodyPr>
            <a:noAutofit/>
          </a:bodyPr>
          <a:lstStyle/>
          <a:p>
            <a:pPr lvl="0">
              <a:lnSpc>
                <a:spcPct val="120000"/>
              </a:lnSpc>
            </a:pPr>
            <a:r>
              <a:rPr lang="en-US" sz="2900" dirty="0">
                <a:solidFill>
                  <a:srgbClr val="8E0000"/>
                </a:solidFill>
                <a:latin typeface="+mj-lt"/>
              </a:rPr>
              <a:t> Setting clear priorities</a:t>
            </a:r>
          </a:p>
          <a:p>
            <a:pPr lvl="0">
              <a:lnSpc>
                <a:spcPct val="120000"/>
              </a:lnSpc>
            </a:pPr>
            <a:r>
              <a:rPr lang="en-US" sz="2900" dirty="0">
                <a:solidFill>
                  <a:srgbClr val="8E0000"/>
                </a:solidFill>
                <a:latin typeface="+mj-lt"/>
              </a:rPr>
              <a:t> Establishing a process</a:t>
            </a:r>
          </a:p>
          <a:p>
            <a:pPr lvl="0">
              <a:lnSpc>
                <a:spcPct val="120000"/>
              </a:lnSpc>
            </a:pPr>
            <a:r>
              <a:rPr lang="en-US" sz="2900" dirty="0">
                <a:solidFill>
                  <a:srgbClr val="8E0000"/>
                </a:solidFill>
                <a:latin typeface="+mj-lt"/>
              </a:rPr>
              <a:t>Defining critical functions</a:t>
            </a:r>
          </a:p>
          <a:p>
            <a:pPr lvl="0">
              <a:lnSpc>
                <a:spcPct val="120000"/>
              </a:lnSpc>
            </a:pPr>
            <a:r>
              <a:rPr lang="en-US" sz="2900" dirty="0">
                <a:solidFill>
                  <a:srgbClr val="8E0000"/>
                </a:solidFill>
                <a:latin typeface="+mj-lt"/>
              </a:rPr>
              <a:t>Comparative advantage (state/regional/local)</a:t>
            </a:r>
          </a:p>
          <a:p>
            <a:pPr lvl="0">
              <a:lnSpc>
                <a:spcPct val="120000"/>
              </a:lnSpc>
            </a:pPr>
            <a:r>
              <a:rPr lang="en-US" sz="2900" dirty="0">
                <a:solidFill>
                  <a:srgbClr val="8E0000"/>
                </a:solidFill>
                <a:latin typeface="+mj-lt"/>
              </a:rPr>
              <a:t>State personnel capacities</a:t>
            </a:r>
          </a:p>
          <a:p>
            <a:pPr lvl="0">
              <a:lnSpc>
                <a:spcPct val="120000"/>
              </a:lnSpc>
            </a:pPr>
            <a:r>
              <a:rPr lang="en-US" sz="2900" dirty="0">
                <a:solidFill>
                  <a:srgbClr val="8E0000"/>
                </a:solidFill>
                <a:latin typeface="+mj-lt"/>
              </a:rPr>
              <a:t>Configuring state capacity</a:t>
            </a:r>
          </a:p>
          <a:p>
            <a:pPr lvl="0">
              <a:lnSpc>
                <a:spcPct val="120000"/>
              </a:lnSpc>
            </a:pPr>
            <a:r>
              <a:rPr lang="en-US" sz="2900" dirty="0">
                <a:solidFill>
                  <a:srgbClr val="8E0000"/>
                </a:solidFill>
                <a:latin typeface="+mj-lt"/>
              </a:rPr>
              <a:t>Change management in governance transition</a:t>
            </a:r>
          </a:p>
          <a:p>
            <a:pPr lvl="0">
              <a:lnSpc>
                <a:spcPct val="120000"/>
              </a:lnSpc>
            </a:pPr>
            <a:r>
              <a:rPr lang="en-US" sz="2900" dirty="0">
                <a:solidFill>
                  <a:srgbClr val="8E0000"/>
                </a:solidFill>
                <a:latin typeface="+mj-lt"/>
              </a:rPr>
              <a:t>Key considerations in deciding whether or not to change governance</a:t>
            </a:r>
          </a:p>
        </p:txBody>
      </p:sp>
      <p:sp>
        <p:nvSpPr>
          <p:cNvPr id="5" name="Slide Number Placeholder 4">
            <a:extLst>
              <a:ext uri="{FF2B5EF4-FFF2-40B4-BE49-F238E27FC236}">
                <a16:creationId xmlns:a16="http://schemas.microsoft.com/office/drawing/2014/main" id="{17D57419-E674-42A1-ABFF-5CA9052F0470}"/>
              </a:ext>
            </a:extLst>
          </p:cNvPr>
          <p:cNvSpPr>
            <a:spLocks noGrp="1"/>
          </p:cNvSpPr>
          <p:nvPr>
            <p:ph type="sldNum" sz="quarter" idx="12"/>
          </p:nvPr>
        </p:nvSpPr>
        <p:spPr/>
        <p:txBody>
          <a:bodyPr/>
          <a:lstStyle/>
          <a:p>
            <a:fld id="{BDFF6411-F5C7-48D4-A389-19D480084A18}" type="slidenum">
              <a:rPr lang="en-US" smtClean="0">
                <a:solidFill>
                  <a:srgbClr val="F5F5F5"/>
                </a:solidFill>
              </a:rPr>
              <a:pPr/>
              <a:t>9</a:t>
            </a:fld>
            <a:endParaRPr lang="en-US" dirty="0">
              <a:solidFill>
                <a:srgbClr val="F5F5F5"/>
              </a:solidFill>
            </a:endParaRPr>
          </a:p>
        </p:txBody>
      </p:sp>
      <p:sp>
        <p:nvSpPr>
          <p:cNvPr id="7" name="Parallelogram 6"/>
          <p:cNvSpPr/>
          <p:nvPr/>
        </p:nvSpPr>
        <p:spPr>
          <a:xfrm>
            <a:off x="734690" y="341454"/>
            <a:ext cx="11049321" cy="457200"/>
          </a:xfrm>
          <a:prstGeom prst="parallelogram">
            <a:avLst>
              <a:gd name="adj" fmla="val 42722"/>
            </a:avLst>
          </a:prstGeom>
          <a:solidFill>
            <a:srgbClr val="98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3600" b="1" dirty="0">
                <a:effectLst/>
                <a:latin typeface="Calibri Light" panose="020F0302020204030204" pitchFamily="34" charset="0"/>
                <a:ea typeface="Times New Roman" panose="02020603050405020304" pitchFamily="18" charset="0"/>
              </a:rPr>
              <a:t>Key Issues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6387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07B90939F1684FBD2E3A71BD7B9E9A" ma:contentTypeVersion="10" ma:contentTypeDescription="Create a new document." ma:contentTypeScope="" ma:versionID="0a0b9e3675b4eb56892b81efd8de35bd">
  <xsd:schema xmlns:xsd="http://www.w3.org/2001/XMLSchema" xmlns:xs="http://www.w3.org/2001/XMLSchema" xmlns:p="http://schemas.microsoft.com/office/2006/metadata/properties" xmlns:ns3="731db2db-6dd2-464f-9c40-8f5362e336ca" targetNamespace="http://schemas.microsoft.com/office/2006/metadata/properties" ma:root="true" ma:fieldsID="86b32676d9f18cfeac441af6f484697e" ns3:_="">
    <xsd:import namespace="731db2db-6dd2-464f-9c40-8f5362e336c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1db2db-6dd2-464f-9c40-8f5362e336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42A9DE-4F73-4E0D-939F-ED72BD840EC0}">
  <ds:schemaRefs>
    <ds:schemaRef ds:uri="731db2db-6dd2-464f-9c40-8f5362e336ca"/>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4E18244-32FD-4327-AD60-C9F01E42C5E0}">
  <ds:schemaRefs>
    <ds:schemaRef ds:uri="http://schemas.microsoft.com/sharepoint/v3/contenttype/forms"/>
  </ds:schemaRefs>
</ds:datastoreItem>
</file>

<file path=customXml/itemProps3.xml><?xml version="1.0" encoding="utf-8"?>
<ds:datastoreItem xmlns:ds="http://schemas.openxmlformats.org/officeDocument/2006/customXml" ds:itemID="{1540DA46-7FC4-49FF-9D20-23707586F0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1db2db-6dd2-464f-9c40-8f5362e336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10832</TotalTime>
  <Words>1253</Words>
  <Application>Microsoft Office PowerPoint</Application>
  <PresentationFormat>Widescreen</PresentationFormat>
  <Paragraphs>200</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Calibri Light</vt:lpstr>
      <vt:lpstr>Courier New</vt:lpstr>
      <vt:lpstr>Open Sans</vt:lpstr>
      <vt:lpstr>Open Sans Light</vt:lpstr>
      <vt:lpstr>Times New Roman</vt:lpstr>
      <vt:lpstr>Wingdings</vt:lpstr>
      <vt:lpstr>Office Theme</vt:lpstr>
      <vt:lpstr>Early Childhood Governance: Getting There from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of  powerpoint here</dc:title>
  <dc:creator>Jamie</dc:creator>
  <cp:lastModifiedBy>Jamie Brandon</cp:lastModifiedBy>
  <cp:revision>282</cp:revision>
  <dcterms:created xsi:type="dcterms:W3CDTF">2018-07-02T16:42:04Z</dcterms:created>
  <dcterms:modified xsi:type="dcterms:W3CDTF">2020-06-30T18:58:54Z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0x0101006F07B90939F1684FBD2E3A71BD7B9E9A</vt:lpwstr>
  </property>
</Properties>
</file>